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D9F1"/>
          </a:solidFill>
        </a:fill>
      </a:tcStyle>
    </a:wholeTbl>
    <a:band2H>
      <a:tcTxStyle/>
      <a:tcStyle>
        <a:tcBdr/>
        <a:fill>
          <a:solidFill>
            <a:srgbClr val="E6EDF8"/>
          </a:solidFill>
        </a:fill>
      </a:tcStyle>
    </a:band2H>
    <a:firstCol>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D9F1"/>
          </a:solidFill>
        </a:fill>
      </a:tcStyle>
    </a:firstCol>
    <a:la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254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6EDF8"/>
          </a:solidFill>
        </a:fill>
      </a:tcStyle>
    </a:lastRow>
    <a:fir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6EDF8"/>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F1"/>
          </a:solidFill>
        </a:fill>
      </a:tcStyle>
    </a:wholeTbl>
    <a:band2H>
      <a:tcTxStyle/>
      <a:tcStyle>
        <a:tcBdr/>
        <a:fill>
          <a:solidFill>
            <a:srgbClr val="E6ED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DB"/>
          </a:solidFill>
        </a:fill>
      </a:tcStyle>
    </a:wholeTbl>
    <a:band2H>
      <a:tcTxStyle/>
      <a:tcStyle>
        <a:tcBdr/>
        <a:fill>
          <a:solidFill>
            <a:srgbClr val="E6E9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0"/>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1143000" y="685800"/>
            <a:ext cx="4572000" cy="3429000"/>
          </a:xfrm>
          <a:prstGeom prst="rect">
            <a:avLst/>
          </a:prstGeom>
        </p:spPr>
        <p:txBody>
          <a:bodyPr/>
          <a:lstStyle/>
          <a:p>
            <a:endParaRPr/>
          </a:p>
        </p:txBody>
      </p:sp>
      <p:sp>
        <p:nvSpPr>
          <p:cNvPr id="374" name="Shape 3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ark.apache.org/docs/latest/mllib-guide.html#data-types-algorithms-and-utilities" TargetMode="External"/><Relationship Id="rId4" Type="http://schemas.openxmlformats.org/officeDocument/2006/relationships/hyperlink" Target="http://spark.apache.org/docs/latest/programming-guide.html#resilient-distributed-datasets-rdds" TargetMode="External"/><Relationship Id="rId5" Type="http://schemas.openxmlformats.org/officeDocument/2006/relationships/hyperlink" Target="http://spark.apache.org/docs/latest/ml-guide.html" TargetMode="External"/><Relationship Id="rId6" Type="http://schemas.openxmlformats.org/officeDocument/2006/relationships/hyperlink" Target="http://spark.apache.org/docs/latest/sql-programming-guide.html#dataframes"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park.apache.org/docs/latest/graphx-programming-guide.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github.com/JosephKambourakisIBM/SparkPo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www-03.ibm.com/press/us/en/pressrelease/47107.w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a:defRPr>
                <a:latin typeface="Arial"/>
                <a:ea typeface="Arial"/>
                <a:cs typeface="Arial"/>
                <a:sym typeface="Arial"/>
              </a:defRPr>
            </a:pPr>
            <a:r>
              <a:t>Welcome to ….</a:t>
            </a:r>
          </a:p>
          <a:p>
            <a:pPr>
              <a:defRPr>
                <a:latin typeface="Arial"/>
                <a:ea typeface="Arial"/>
                <a:cs typeface="Arial"/>
                <a:sym typeface="Arial"/>
              </a:defRPr>
            </a:pPr>
            <a:endParaRPr/>
          </a:p>
          <a:p>
            <a:pPr>
              <a:defRPr>
                <a:latin typeface="Arial"/>
                <a:ea typeface="Arial"/>
                <a:cs typeface="Arial"/>
                <a:sym typeface="Arial"/>
              </a:defRPr>
            </a:pPr>
            <a:r>
              <a:t>Be sure to document on the whitebioard the urls</a:t>
            </a:r>
          </a:p>
          <a:p>
            <a:pPr>
              <a:defRPr>
                <a:latin typeface="Arial"/>
                <a:ea typeface="Arial"/>
                <a:cs typeface="Arial"/>
                <a:sym typeface="Arial"/>
              </a:defRPr>
            </a:pPr>
            <a:r>
              <a:t>	 for DSWB</a:t>
            </a:r>
          </a:p>
          <a:p>
            <a:pPr>
              <a:defRPr>
                <a:latin typeface="Arial"/>
                <a:ea typeface="Arial"/>
                <a:cs typeface="Arial"/>
                <a:sym typeface="Arial"/>
              </a:defRPr>
            </a:pPr>
            <a:r>
              <a:t>	 for lab Notebooks  ibm.box.xom/IntroApacheSpark   Passsword = IBMSpark</a:t>
            </a:r>
          </a:p>
          <a:p>
            <a:pPr>
              <a:defRPr>
                <a:latin typeface="Arial"/>
                <a:ea typeface="Arial"/>
                <a:cs typeface="Arial"/>
                <a:sym typeface="Arial"/>
              </a:defRPr>
            </a:pPr>
            <a:r>
              <a:t>	 for the POT Survey</a:t>
            </a:r>
          </a:p>
          <a:p>
            <a:pPr>
              <a:defRPr>
                <a:latin typeface="Arial"/>
                <a:ea typeface="Arial"/>
                <a:cs typeface="Arial"/>
                <a:sym typeface="Arial"/>
              </a:defRPr>
            </a:pPr>
            <a:endParaRPr/>
          </a:p>
          <a:p>
            <a:pPr>
              <a:defRPr>
                <a:latin typeface="Arial"/>
                <a:ea typeface="Arial"/>
                <a:cs typeface="Arial"/>
                <a:sym typeface="Arial"/>
              </a:defRPr>
            </a:pPr>
            <a:r>
              <a:t>	Note the survey will revela the instructor notebooks upon completion.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AIG is developing thier own Big Data University portal as a unique learning platform,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Talk much about the tool and preview it for the labs.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r>
              <a:t>Say “You should have seen this in the email we sent asking you to sign up.  We’ll go into more depth later when we talk about the labs”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https://www-01.ibm.com/software/ebusiness/jstart/portfolio/solutioninc.html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http://ecc.ibm.com/case-study/us-en/ECCF-WWC12356USEN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t>Java Code: https://hadoop.apache.org/docs/r1.2.1/mapred_tutorial.html</a:t>
            </a:r>
          </a:p>
          <a:p>
            <a:r>
              <a:t>Spark: http://spark.apache.org/examples.html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pPr>
              <a:defRPr>
                <a:latin typeface="+mn-lt"/>
                <a:ea typeface="+mn-ea"/>
                <a:cs typeface="+mn-cs"/>
                <a:sym typeface="Helvetica"/>
              </a:defRPr>
            </a:pPr>
            <a:r>
              <a:t>Let’s talk about some of the misconceptions about Spark. Many people get confused on the difference between Hadoop and Spark, for that reason as we talk these points we’ll also discuss how they relate to Hadoop. </a:t>
            </a:r>
          </a:p>
          <a:p>
            <a:pPr>
              <a:defRPr>
                <a:latin typeface="+mn-lt"/>
                <a:ea typeface="+mn-ea"/>
                <a:cs typeface="+mn-cs"/>
                <a:sym typeface="Helvetica"/>
              </a:defRPr>
            </a:pPr>
            <a:endParaRPr/>
          </a:p>
          <a:p>
            <a:pPr>
              <a:defRPr>
                <a:latin typeface="+mn-lt"/>
                <a:ea typeface="+mn-ea"/>
                <a:cs typeface="+mn-cs"/>
                <a:sym typeface="Helvetica"/>
              </a:defRPr>
            </a:pPr>
            <a:r>
              <a:t>Spark does not require Hadoop to run. </a:t>
            </a:r>
            <a:r>
              <a:rPr>
                <a:latin typeface="+mj-lt"/>
                <a:ea typeface="+mj-ea"/>
                <a:cs typeface="+mj-cs"/>
                <a:sym typeface="Calibri"/>
              </a:rPr>
              <a:t>You can run Spark using its standalone mode or on Hadoop clusters through YARN, or on Apache Mesos. </a:t>
            </a:r>
          </a:p>
          <a:p>
            <a:endParaRPr>
              <a:latin typeface="+mn-lt"/>
              <a:ea typeface="+mn-ea"/>
              <a:cs typeface="+mn-cs"/>
              <a:sym typeface="Helvetica"/>
            </a:endParaRPr>
          </a:p>
          <a:p>
            <a:r>
              <a:t>Spark does not include a storage layer. You must provide a data store for Spark to access. Spark can access data in HDFS, Cassandra, Hbase, Hive, Tachyon, and any Hadoop data source. </a:t>
            </a:r>
          </a:p>
          <a:p>
            <a:endParaRPr/>
          </a:p>
          <a:p>
            <a:r>
              <a:t>You do not need to have a machine learning project to use Spark. Spark can manage complex analytics such as streaming or graphing data.</a:t>
            </a:r>
          </a:p>
          <a:p>
            <a:endParaRPr/>
          </a:p>
          <a:p>
            <a:r>
              <a:t>Spark does have a library for streaming, which can be useful for many use cases, however it is not true streaming. Spark Streaming process data streams in batches, where each batch contains a collection of events that arrived over the batch period (regardless of when the data were actually created). This is fine for some applications such as simple counts into Hadoop, but be aware that the lack of true record-by-record processes makes stream processing and time-series analytics impossible.</a:t>
            </a:r>
          </a:p>
          <a:p>
            <a:endParaRPr/>
          </a:p>
          <a:p>
            <a:r>
              <a:t>Everyday tool, ms vs micro seconds - non HF trading or real time stock analysis , better for simple aggregation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From Matei Zaharia presentation at IBM on Nov 2, 2015.</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The Databricks survey also shows that the programming languages usage is changing. This is not to say that Scala is becoming less popular.  It is likely because the type of people adopting Spark are coming more and more from a data science background which favors the use of Python and R.</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A word of caution: Spark is written in Scala which is a language that compiles into Java byte code. This means that any functionality added to Spark Are automatically available in Scala (and likely Java). This is not the same for Python and R. On the bright side, the functionality gap between the languages is shrinking. We may get to a point where the differences wont matter.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noRot="1" noChangeAspect="1"/>
          </p:cNvSpPr>
          <p:nvPr>
            <p:ph type="sldImg"/>
          </p:nvPr>
        </p:nvSpPr>
        <p:spPr>
          <a:prstGeom prst="rect">
            <a:avLst/>
          </a:prstGeom>
        </p:spPr>
        <p:txBody>
          <a:bodyPr/>
          <a:lstStyle/>
          <a:p>
            <a:endParaRPr/>
          </a:p>
        </p:txBody>
      </p:sp>
      <p:sp>
        <p:nvSpPr>
          <p:cNvPr id="660" name="Shape 660"/>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This slides shows the main characteristics of an RDD.</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An RDD cannot be modified. Any transformation on an RDD will result is a new RDD. An RDD resilience lies in the fact that it keeps track of where it came from so  if an RDD is lost for any reason, it can Be reconstructed from one of its ancestors. This chain of modifications is referred to as lineage.</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The key to parallel processing in Spark is the partitioning of an RDD. For example, if an RDD comes from an HDFS file, it will be partitioned based on the number of blocks available. There are transformations in Spark that allows to repartition an RDD to improve the overall Performance by either increasing or even decreasing the number of partition.</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In general RDD partitions are kept in memory but parameters can be set to allow for spilling to disk if needed.  In the execution of a Spark application, multiple RDDs are created since RDDs are immutable. This means that the memory Requirements can be much greater than the size of the input file. For this reason, RDDs can be removed during the processing. If they happen to be needed later, they can be recreated from their lineage. To help performance, it is possible to “persist” an RDD so it would not have to be re-created.</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Rdd operations count, means, sum, max, min, variance….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Leverage Jacques slides 10-14 for this section</a:t>
            </a:r>
          </a:p>
          <a:p>
            <a:pPr>
              <a:defRPr>
                <a:latin typeface="Times New Roman"/>
                <a:ea typeface="Times New Roman"/>
                <a:cs typeface="Times New Roman"/>
                <a:sym typeface="Times New Roman"/>
              </a:defRPr>
            </a:pPr>
            <a:r>
              <a:t>The key to spark processing is still to have a distributed file system so all the file operations, including I/O can be done in parallel.</a:t>
            </a:r>
          </a:p>
          <a:p>
            <a:pPr>
              <a:defRPr>
                <a:latin typeface="Times New Roman"/>
                <a:ea typeface="Times New Roman"/>
                <a:cs typeface="Times New Roman"/>
                <a:sym typeface="Times New Roman"/>
              </a:defRPr>
            </a:pPr>
            <a:r>
              <a:t>A Spark application is initiated by a driver program that eventually uses executors to execute tasks that represent the processing of a directed graph. More on directed graphs in a few slides.</a:t>
            </a:r>
          </a:p>
          <a:p>
            <a:pPr>
              <a:defRPr b="1">
                <a:latin typeface="Times New Roman"/>
                <a:ea typeface="Times New Roman"/>
                <a:cs typeface="Times New Roman"/>
                <a:sym typeface="Times New Roman"/>
              </a:defRPr>
            </a:pPr>
            <a:r>
              <a:t>RDD / Data Frame (abstraction of an RDD).  RDD spread across all nodes (Spark – query optimizer for a map and reduce job creates a query plan which is broken into 1 or more tasks.  Just like a DBMS cost base optimizer.  For Example – word count , returned and summed.  More complicated shuffling data.  Deck of cards shuffled and spread across multiple nodes and count each node, and then do a summary across nodes (Massively Parallel Problem) .  Ordered list by suit – may require shuffling data to organize it by suit or provide a proper order.  Cluster manager does summarization</a:t>
            </a:r>
          </a:p>
          <a:p>
            <a:pPr>
              <a:defRPr>
                <a:latin typeface="Times New Roman"/>
                <a:ea typeface="Times New Roman"/>
                <a:cs typeface="Times New Roman"/>
                <a:sym typeface="Times New Roman"/>
              </a:defRPr>
            </a:pPr>
            <a:r>
              <a:t>Terminology</a:t>
            </a:r>
            <a:br/>
            <a:r>
              <a:rPr sz="1000"/>
              <a:t>§Context (Connection): </a:t>
            </a:r>
            <a:br>
              <a:rPr sz="1000"/>
            </a:br>
            <a:r>
              <a:rPr sz="1000"/>
              <a:t>-Represents a connection to the Spark cluster. The Application which initiated the context can submit one or several jobs, sequentially or in parallel, batch or interactively.</a:t>
            </a:r>
            <a:br>
              <a:rPr sz="1000"/>
            </a:br>
            <a:r>
              <a:rPr sz="1000"/>
              <a:t>§Driver (Coordinator agent)</a:t>
            </a:r>
            <a:br>
              <a:rPr sz="1000"/>
            </a:br>
            <a:r>
              <a:rPr sz="1000"/>
              <a:t>-The program or process running the Spark context. Responsible for running jobs </a:t>
            </a:r>
            <a:br>
              <a:rPr sz="1000"/>
            </a:br>
            <a:r>
              <a:rPr sz="1000"/>
              <a:t>over the cluster and converting the App into a set of tasks</a:t>
            </a:r>
            <a:br>
              <a:rPr sz="1000"/>
            </a:br>
            <a:r>
              <a:rPr sz="1000"/>
              <a:t>§Job (Query / Query plan): </a:t>
            </a:r>
            <a:br>
              <a:rPr sz="1000"/>
            </a:br>
            <a:r>
              <a:rPr sz="1000"/>
              <a:t>-A piece of logic (code) which will take some input from HDFS (or the local </a:t>
            </a:r>
            <a:br>
              <a:rPr sz="1000"/>
            </a:br>
            <a:r>
              <a:rPr sz="1000"/>
              <a:t>filesystem), perform some computations (transformations and actions) and write some output back.</a:t>
            </a:r>
            <a:br>
              <a:rPr sz="1000"/>
            </a:br>
            <a:r>
              <a:rPr sz="1000"/>
              <a:t>§Stage (Sub plan)</a:t>
            </a:r>
            <a:br>
              <a:rPr sz="1000"/>
            </a:br>
            <a:r>
              <a:rPr sz="1000"/>
              <a:t>-Jobs are divided into stages</a:t>
            </a:r>
            <a:br>
              <a:rPr sz="1000"/>
            </a:br>
            <a:r>
              <a:rPr sz="1000"/>
              <a:t>§Tasks (Sub section)</a:t>
            </a:r>
            <a:br>
              <a:rPr sz="1000"/>
            </a:br>
            <a:r>
              <a:rPr sz="1000"/>
              <a:t>-Each stage is made up of tasks. One task per partition. One task is executed on </a:t>
            </a:r>
            <a:br>
              <a:rPr sz="1000"/>
            </a:br>
            <a:r>
              <a:rPr sz="1000"/>
              <a:t>one partition (of data) by one executor</a:t>
            </a:r>
            <a:br>
              <a:rPr sz="1000"/>
            </a:br>
            <a:r>
              <a:rPr sz="1000"/>
              <a:t>§Executor (Sub agent)</a:t>
            </a:r>
            <a:br>
              <a:rPr sz="1000"/>
            </a:br>
            <a:r>
              <a:rPr sz="1000"/>
              <a:t>-The process responsible for executing a task on a worker node</a:t>
            </a:r>
            <a:br>
              <a:rPr sz="1000"/>
            </a:br>
            <a:endParaRPr sz="1000"/>
          </a:p>
          <a:p>
            <a:pPr>
              <a:defRPr sz="1000">
                <a:latin typeface="Times New Roman"/>
                <a:ea typeface="Times New Roman"/>
                <a:cs typeface="Times New Roman"/>
                <a:sym typeface="Times New Roman"/>
              </a:defRPr>
            </a:pPr>
            <a:r>
              <a:t>Spsrk talks thru spss analytics server to get to the cluster manager</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r>
              <a:t/>
            </a:r>
            <a:b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r>
              <a:t/>
            </a:r>
            <a:br/>
            <a:r>
              <a:t/>
            </a:r>
            <a:b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r>
              <a:t/>
            </a:r>
            <a:b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
            </a:r>
            <a:br/>
            <a:endParaRPr/>
          </a:p>
          <a:p>
            <a:pPr>
              <a:defRPr>
                <a:latin typeface="Times New Roman"/>
                <a:ea typeface="Times New Roman"/>
                <a:cs typeface="Times New Roman"/>
                <a:sym typeface="Times New Roman"/>
              </a:defRPr>
            </a:pPr>
            <a:r>
              <a:t>2 collaborators uploaded </a:t>
            </a:r>
          </a:p>
          <a:p>
            <a:pPr>
              <a:defRPr>
                <a:latin typeface="Times New Roman"/>
                <a:ea typeface="Times New Roman"/>
                <a:cs typeface="Times New Roman"/>
                <a:sym typeface="Times New Roman"/>
              </a:defRPr>
            </a:pPr>
            <a:r>
              <a:t>Most recently uploaded February 21, 2016 at 6:10 PM by BRUCE FISCHER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Pizza for lunch</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Spark Streaming is an extension of the core Spark API.  The project was started in 2012, released as alpha in the spring of 2013.  It came out of alpha with the Spark 0.9.0 release in February 2014.</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It defines a new abstraction: Discretized Streams or DStreams.   DStream represents a sequence of RDDs where each RDD is a collection or records that accumulated within a specific time interval.</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Just like Spark, it supports Scala, Java and, with limitations, Python.</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a:spLocks noGrp="1" noRot="1" noChangeAspect="1"/>
          </p:cNvSpPr>
          <p:nvPr>
            <p:ph type="sldImg"/>
          </p:nvPr>
        </p:nvSpPr>
        <p:spPr>
          <a:prstGeom prst="rect">
            <a:avLst/>
          </a:prstGeom>
        </p:spPr>
        <p:txBody>
          <a:bodyPr/>
          <a:lstStyle/>
          <a:p>
            <a:endParaRPr/>
          </a:p>
        </p:txBody>
      </p:sp>
      <p:sp>
        <p:nvSpPr>
          <p:cNvPr id="780" name="Shape 780"/>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Spark Streaming is an extension of the core Spark API.  The project was started in 2012, released as alpha in the spring of 2013.  It came out of alpha with the Spark 0.9.0 release in February 2014.</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It defines a new abstraction: Discretized Streams or DStreams.   DStream represents a sequence of RDDs where each RDD is a collection or records that accumulated within a specific time interval.</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Just like Spark, it supports Scala, Java and, with limitations, Python.</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Clustering Recommendation Engines </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Machine Learning came from IBM Research</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It divides into two packages: </a:t>
            </a:r>
            <a:r>
              <a:rPr u="sng">
                <a:solidFill>
                  <a:srgbClr val="0000FF"/>
                </a:solidFill>
                <a:uFill>
                  <a:solidFill>
                    <a:srgbClr val="0000FF"/>
                  </a:solidFill>
                </a:uFill>
                <a:hlinkClick r:id="rId3"/>
              </a:rPr>
              <a:t>spark.mllib</a:t>
            </a:r>
            <a:r>
              <a:t> contains the original API built on top of </a:t>
            </a:r>
            <a:r>
              <a:rPr u="sng">
                <a:solidFill>
                  <a:srgbClr val="0000FF"/>
                </a:solidFill>
                <a:uFill>
                  <a:solidFill>
                    <a:srgbClr val="0000FF"/>
                  </a:solidFill>
                </a:uFill>
                <a:hlinkClick r:id="rId4"/>
              </a:rPr>
              <a:t>RDDs</a:t>
            </a:r>
            <a:r>
              <a:t>. And  </a:t>
            </a:r>
            <a:r>
              <a:rPr u="sng">
                <a:solidFill>
                  <a:srgbClr val="0000FF"/>
                </a:solidFill>
                <a:uFill>
                  <a:solidFill>
                    <a:srgbClr val="0000FF"/>
                  </a:solidFill>
                </a:uFill>
                <a:hlinkClick r:id="rId5"/>
              </a:rPr>
              <a:t>spark.ml</a:t>
            </a:r>
            <a:r>
              <a:t> provides higher-level API built on top of </a:t>
            </a:r>
            <a:r>
              <a:rPr u="sng">
                <a:solidFill>
                  <a:srgbClr val="0000FF"/>
                </a:solidFill>
                <a:uFill>
                  <a:solidFill>
                    <a:srgbClr val="0000FF"/>
                  </a:solidFill>
                </a:uFill>
                <a:hlinkClick r:id="rId6"/>
              </a:rPr>
              <a:t>DataFrames</a:t>
            </a:r>
            <a:r>
              <a:t> for constructing ML pipelines.</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http://spark.apache.org/docs/latest/mllib-guide.html</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Classification – decision trees , linear regression, logistics </a:t>
            </a:r>
          </a:p>
          <a:p>
            <a:pPr>
              <a:defRPr>
                <a:latin typeface="Times New Roman"/>
                <a:ea typeface="Times New Roman"/>
                <a:cs typeface="Times New Roman"/>
                <a:sym typeface="Times New Roman"/>
              </a:defRPr>
            </a:pPr>
            <a:r>
              <a:t>Regression - </a:t>
            </a:r>
          </a:p>
          <a:p>
            <a:pPr>
              <a:defRPr>
                <a:latin typeface="Times New Roman"/>
                <a:ea typeface="Times New Roman"/>
                <a:cs typeface="Times New Roman"/>
                <a:sym typeface="Times New Roman"/>
              </a:defRPr>
            </a:pPr>
            <a:r>
              <a:t>Clustering</a:t>
            </a:r>
          </a:p>
          <a:p>
            <a:pPr>
              <a:defRPr>
                <a:latin typeface="Times New Roman"/>
                <a:ea typeface="Times New Roman"/>
                <a:cs typeface="Times New Roman"/>
                <a:sym typeface="Times New Roman"/>
              </a:defRPr>
            </a:pPr>
            <a:r>
              <a:t>Collaborative Filtering – Recommendation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793"/>
          <p:cNvSpPr>
            <a:spLocks noGrp="1" noRot="1" noChangeAspect="1"/>
          </p:cNvSpPr>
          <p:nvPr>
            <p:ph type="sldImg"/>
          </p:nvPr>
        </p:nvSpPr>
        <p:spPr>
          <a:prstGeom prst="rect">
            <a:avLst/>
          </a:prstGeom>
        </p:spPr>
        <p:txBody>
          <a:bodyPr/>
          <a:lstStyle/>
          <a:p>
            <a:endParaRPr/>
          </a:p>
        </p:txBody>
      </p:sp>
      <p:sp>
        <p:nvSpPr>
          <p:cNvPr id="794" name="Shape 794"/>
          <p:cNvSpPr>
            <a:spLocks noGrp="1"/>
          </p:cNvSpPr>
          <p:nvPr>
            <p:ph type="body" sz="quarter" idx="1"/>
          </p:nvPr>
        </p:nvSpPr>
        <p:spPr>
          <a:prstGeom prst="rect">
            <a:avLst/>
          </a:prstGeom>
        </p:spPr>
        <p:txBody>
          <a:bodyPr/>
          <a:lstStyle/>
          <a:p>
            <a:pPr>
              <a:defRPr b="1">
                <a:solidFill>
                  <a:srgbClr val="FF0000"/>
                </a:solidFill>
                <a:latin typeface="Times New Roman"/>
                <a:ea typeface="Times New Roman"/>
                <a:cs typeface="Times New Roman"/>
                <a:sym typeface="Times New Roman"/>
              </a:defRPr>
            </a:pPr>
            <a:r>
              <a:t>Check release of Graph Frames </a:t>
            </a:r>
          </a:p>
          <a:p>
            <a:pPr>
              <a:defRPr b="1">
                <a:solidFill>
                  <a:srgbClr val="FF0000"/>
                </a:solidFill>
                <a:latin typeface="Times New Roman"/>
                <a:ea typeface="Times New Roman"/>
                <a:cs typeface="Times New Roman"/>
                <a:sym typeface="Times New Roman"/>
              </a:defRPr>
            </a:pPr>
            <a:endParaRPr/>
          </a:p>
          <a:p>
            <a:pPr>
              <a:defRPr b="1">
                <a:solidFill>
                  <a:srgbClr val="FF0000"/>
                </a:solidFill>
                <a:latin typeface="Times New Roman"/>
                <a:ea typeface="Times New Roman"/>
                <a:cs typeface="Times New Roman"/>
                <a:sym typeface="Times New Roman"/>
              </a:defRPr>
            </a:pPr>
            <a:r>
              <a:t>Documentation </a:t>
            </a:r>
            <a:r>
              <a:rPr u="sng">
                <a:solidFill>
                  <a:srgbClr val="0000FF"/>
                </a:solidFill>
                <a:uFill>
                  <a:solidFill>
                    <a:srgbClr val="0000FF"/>
                  </a:solidFill>
                </a:uFill>
                <a:hlinkClick r:id="rId3"/>
              </a:rPr>
              <a:t>http://spark.apache.org/docs/latest/graphx-programming-guide.html</a:t>
            </a:r>
          </a:p>
          <a:p>
            <a:pPr>
              <a:defRPr b="1" u="sng">
                <a:solidFill>
                  <a:srgbClr val="3333FF"/>
                </a:solidFill>
                <a:uFill>
                  <a:solidFill>
                    <a:srgbClr val="3333FF"/>
                  </a:solidFill>
                </a:uFill>
                <a:latin typeface="Times New Roman"/>
                <a:ea typeface="Times New Roman"/>
                <a:cs typeface="Times New Roman"/>
                <a:sym typeface="Times New Roman"/>
              </a:defRPr>
            </a:pPr>
            <a:endParaRPr u="sng">
              <a:solidFill>
                <a:srgbClr val="0000FF"/>
              </a:solidFill>
              <a:uFill>
                <a:solidFill>
                  <a:srgbClr val="0000FF"/>
                </a:solidFill>
              </a:uFill>
              <a:hlinkClick r:id="rId3"/>
            </a:endParaRPr>
          </a:p>
          <a:p>
            <a:pPr>
              <a:defRPr b="1">
                <a:solidFill>
                  <a:srgbClr val="FF0000"/>
                </a:solidFill>
                <a:latin typeface="Times New Roman"/>
                <a:ea typeface="Times New Roman"/>
                <a:cs typeface="Times New Roman"/>
                <a:sym typeface="Times New Roman"/>
              </a:defRPr>
            </a:pPr>
            <a:r>
              <a:t>Extenstion to the rdd api and is a common graph algorithm used for page ranking or triangulation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r>
              <a:t>Weak close. </a:t>
            </a:r>
          </a:p>
          <a:p>
            <a:endParaRPr/>
          </a:p>
          <a:p>
            <a:r>
              <a:t>Review the benefits, and the value</a:t>
            </a:r>
          </a:p>
          <a:p>
            <a:endParaRPr/>
          </a:p>
          <a:p>
            <a:endParaRPr/>
          </a:p>
          <a:p>
            <a:pPr>
              <a:defRPr u="sng">
                <a:solidFill>
                  <a:srgbClr val="3333FF"/>
                </a:solidFill>
                <a:uFill>
                  <a:solidFill>
                    <a:srgbClr val="3333FF"/>
                  </a:solidFill>
                </a:uFill>
              </a:defRPr>
            </a:pPr>
            <a:r>
              <a:rPr>
                <a:solidFill>
                  <a:srgbClr val="0000FF"/>
                </a:solidFill>
                <a:uFill>
                  <a:solidFill>
                    <a:srgbClr val="0000FF"/>
                  </a:solidFill>
                </a:uFill>
                <a:hlinkClick r:id="rId3"/>
              </a:rPr>
              <a:t>https://github.com/JosephKambourakisIBM/SparkPoT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Does this sound like something that you are interested in?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take notes, and ask follow up questions to attendees regarding their job/experience? </a:t>
            </a:r>
          </a:p>
          <a:p>
            <a:endParaRPr/>
          </a:p>
          <a:p>
            <a:r>
              <a:t>Group questions, </a:t>
            </a:r>
          </a:p>
          <a:p>
            <a:endParaRPr/>
          </a:p>
          <a:p>
            <a:r>
              <a:t>get involved, </a:t>
            </a:r>
          </a:p>
          <a:p>
            <a:endParaRPr/>
          </a:p>
          <a:p>
            <a:r>
              <a:t>ice breakers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a:defRPr>
                <a:latin typeface="+mn-lt"/>
                <a:ea typeface="+mn-ea"/>
                <a:cs typeface="+mn-cs"/>
                <a:sym typeface="Helvetica"/>
              </a:defRPr>
            </a:pPr>
            <a:r>
              <a:t>Spark isn't a data store as it has to connect to other relational, non relational data stores, as well as handling data at rest and data on the fly (streams of data  Other than the  doesn't’t have its own. </a:t>
            </a:r>
          </a:p>
          <a:p>
            <a:pPr>
              <a:defRPr>
                <a:latin typeface="+mn-lt"/>
                <a:ea typeface="+mn-ea"/>
                <a:cs typeface="+mn-cs"/>
                <a:sym typeface="Helvetica"/>
              </a:defRPr>
            </a:pPr>
            <a:r>
              <a:t>Spark isn't only for Spark is a separate stand-alone system or service </a:t>
            </a:r>
          </a:p>
          <a:p>
            <a:pPr>
              <a:defRPr>
                <a:latin typeface="+mn-lt"/>
                <a:ea typeface="+mn-ea"/>
                <a:cs typeface="+mn-cs"/>
                <a:sym typeface="Helvetica"/>
              </a:defRPr>
            </a:pPr>
            <a:r>
              <a:t>Spark isn't only for Hadoop as it can be used without Hadoop as well, and to process and analyze data sources in other data sources like DashDB, any relationship database, Cloudant, Cassandra and Amazon S3. </a:t>
            </a:r>
          </a:p>
          <a:p>
            <a:pPr>
              <a:defRPr>
                <a:latin typeface="+mn-lt"/>
                <a:ea typeface="+mn-ea"/>
                <a:cs typeface="+mn-cs"/>
                <a:sym typeface="Helvetica"/>
              </a:defRPr>
            </a:pPr>
            <a:r>
              <a:t>Spark isn't only </a:t>
            </a:r>
            <a:r>
              <a:rPr>
                <a:latin typeface="Times New Roman"/>
                <a:ea typeface="Times New Roman"/>
                <a:cs typeface="Times New Roman"/>
                <a:sym typeface="Times New Roman"/>
              </a:rPr>
              <a:t>for machine learning – Spark includes machine learning and does it very well, but it can handle much broader tasks equally well</a:t>
            </a:r>
          </a:p>
          <a:p>
            <a:pPr>
              <a:defRPr>
                <a:latin typeface="+mn-lt"/>
                <a:ea typeface="+mn-ea"/>
                <a:cs typeface="+mn-cs"/>
                <a:sym typeface="Helvetica"/>
              </a:defRPr>
            </a:pPr>
            <a:r>
              <a:t>Spark isn't a</a:t>
            </a:r>
            <a:r>
              <a:rPr>
                <a:latin typeface="Times New Roman"/>
                <a:ea typeface="Times New Roman"/>
                <a:cs typeface="Times New Roman"/>
                <a:sym typeface="Times New Roman"/>
              </a:rPr>
              <a:t> replacement for Streams – Spark Streaming is micro-batching, not true streaming, and cannot handle the real-time complex event processing that true streams do in version 1.6</a:t>
            </a:r>
          </a:p>
          <a:p>
            <a:pPr>
              <a:defRPr>
                <a:latin typeface="+mn-lt"/>
                <a:ea typeface="+mn-ea"/>
                <a:cs typeface="+mn-cs"/>
                <a:sym typeface="Helvetica"/>
              </a:defRPr>
            </a:pPr>
            <a:r>
              <a:t>IBM’s objective is that we offer our customers the power of Spark in whichever way they want to leverage it. So Spark and Hadoop coexist in our portfolio, and IBM is committed to advancing Hadoop and using Spark to enhance the value of the information inside of Hadoop.   For existing BigInsights customers or Hadoop adopter customers, it’s not an either-or situation; Spark can be used to analyze information in Hadoop, exploiting the investments made to put data there. For existing BigInsights customers or Hadoop adopter customers, it’s not an either-or situation; Spark can be used to analyze information in Hadoop, exploiting the investments made to put data there. </a:t>
            </a:r>
          </a:p>
          <a:p>
            <a:pPr>
              <a:defRPr>
                <a:latin typeface="+mn-lt"/>
                <a:ea typeface="+mn-ea"/>
                <a:cs typeface="+mn-cs"/>
                <a:sym typeface="Helvetica"/>
              </a:defRPr>
            </a:pPr>
            <a:endParaRPr/>
          </a:p>
          <a:p>
            <a:pPr>
              <a:defRPr>
                <a:latin typeface="+mn-lt"/>
                <a:ea typeface="+mn-ea"/>
                <a:cs typeface="+mn-cs"/>
                <a:sym typeface="Helvetica"/>
              </a:defRPr>
            </a:pPr>
            <a:r>
              <a:t>True multi purpose MPP (Massively Parallel Platform)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AMPLab – (</a:t>
            </a:r>
            <a:r>
              <a:rPr b="1"/>
              <a:t>A</a:t>
            </a:r>
            <a:r>
              <a:t>lgorithms, </a:t>
            </a:r>
            <a:r>
              <a:rPr b="1"/>
              <a:t>M</a:t>
            </a:r>
            <a:r>
              <a:t>achines, </a:t>
            </a:r>
            <a:r>
              <a:rPr b="1"/>
              <a:t>P</a:t>
            </a:r>
            <a:r>
              <a:t>eople) at University of California, Berkeley </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IBM Distribution is called IODPi</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Spark as a service on bluemix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noRot="1" noChangeAspect="1"/>
          </p:cNvSpPr>
          <p:nvPr>
            <p:ph type="sldImg"/>
          </p:nvPr>
        </p:nvSpPr>
        <p:spPr>
          <a:prstGeom prst="rect">
            <a:avLst/>
          </a:prstGeom>
        </p:spPr>
        <p:txBody>
          <a:bodyPr/>
          <a:lstStyle/>
          <a:p>
            <a:endParaRPr/>
          </a:p>
        </p:txBody>
      </p:sp>
      <p:sp>
        <p:nvSpPr>
          <p:cNvPr id="455" name="Shape 455"/>
          <p:cNvSpPr>
            <a:spLocks noGrp="1"/>
          </p:cNvSpPr>
          <p:nvPr>
            <p:ph type="body" sz="quarter" idx="1"/>
          </p:nvPr>
        </p:nvSpPr>
        <p:spPr>
          <a:prstGeom prst="rect">
            <a:avLst/>
          </a:prstGeom>
        </p:spPr>
        <p:txBody>
          <a:bodyPr/>
          <a:lstStyle/>
          <a:p>
            <a:pPr marL="214307" indent="-214307">
              <a:buSzPct val="100000"/>
              <a:buFont typeface="Arial"/>
              <a:buChar char="•"/>
              <a:defRPr>
                <a:latin typeface="Helvetica Neue"/>
                <a:ea typeface="Helvetica Neue"/>
                <a:cs typeface="Helvetica Neue"/>
                <a:sym typeface="Helvetica Neue"/>
              </a:defRPr>
            </a:pPr>
            <a:r>
              <a:t>Launched in June of 2015</a:t>
            </a:r>
            <a:endParaRPr sz="1800"/>
          </a:p>
          <a:p>
            <a:pPr marL="214307" indent="-214307">
              <a:buSzPct val="100000"/>
              <a:buFont typeface="Arial"/>
              <a:buChar char="•"/>
              <a:defRPr sz="1800">
                <a:latin typeface="Helvetica Neue"/>
                <a:ea typeface="Helvetica Neue"/>
                <a:cs typeface="Helvetica Neue"/>
                <a:sym typeface="Helvetica Neue"/>
              </a:defRPr>
            </a:pPr>
            <a:endParaRPr sz="1800"/>
          </a:p>
          <a:p>
            <a:pPr marL="214307" indent="-214307">
              <a:buSzPct val="100000"/>
              <a:buFont typeface="Arial"/>
              <a:buChar char="•"/>
              <a:defRPr>
                <a:latin typeface="Helvetica Neue"/>
                <a:ea typeface="Helvetica Neue"/>
                <a:cs typeface="Helvetica Neue"/>
                <a:sym typeface="Helvetica Neue"/>
              </a:defRPr>
            </a:pPr>
            <a:r>
              <a:t>Goal to Contribute to Apache Spark Apache community</a:t>
            </a:r>
            <a:endParaRPr sz="1800"/>
          </a:p>
          <a:p>
            <a:pPr marL="214307" indent="-214307">
              <a:buSzPct val="100000"/>
              <a:buFont typeface="Arial"/>
              <a:buChar char="•"/>
              <a:defRPr sz="1800">
                <a:latin typeface="Helvetica Neue"/>
                <a:ea typeface="Helvetica Neue"/>
                <a:cs typeface="Helvetica Neue"/>
                <a:sym typeface="Helvetica Neue"/>
              </a:defRPr>
            </a:pPr>
            <a:endParaRPr sz="1800"/>
          </a:p>
          <a:p>
            <a:pPr marL="214307" indent="-214307">
              <a:buSzPct val="100000"/>
              <a:buFont typeface="Arial"/>
              <a:buChar char="•"/>
              <a:defRPr>
                <a:latin typeface="Helvetica Neue"/>
                <a:ea typeface="Helvetica Neue"/>
                <a:cs typeface="Helvetica Neue"/>
                <a:sym typeface="Helvetica Neue"/>
              </a:defRPr>
            </a:pPr>
            <a:r>
              <a:t>Contributed SystemML technology to Apache community</a:t>
            </a:r>
            <a:endParaRPr sz="1800"/>
          </a:p>
          <a:p>
            <a:pPr marL="214307" indent="-214307">
              <a:buSzPct val="100000"/>
              <a:buFont typeface="Arial"/>
              <a:buChar char="•"/>
              <a:defRPr sz="1800">
                <a:latin typeface="Helvetica Neue"/>
                <a:ea typeface="Helvetica Neue"/>
                <a:cs typeface="Helvetica Neue"/>
                <a:sym typeface="Helvetica Neue"/>
              </a:defRPr>
            </a:pPr>
            <a:endParaRPr sz="1800"/>
          </a:p>
          <a:p>
            <a:pPr marL="214307" indent="-214307">
              <a:buSzPct val="100000"/>
              <a:buFont typeface="Arial"/>
              <a:buChar char="•"/>
              <a:defRPr>
                <a:latin typeface="Helvetica Neue"/>
                <a:ea typeface="Helvetica Neue"/>
                <a:cs typeface="Helvetica Neue"/>
                <a:sym typeface="Helvetica Neue"/>
              </a:defRPr>
            </a:pPr>
            <a:r>
              <a:t>STC continues to grow...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Goal 300 engineers, 85 as of today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The reason we use Spark is because we USE It!,</a:t>
            </a:r>
          </a:p>
          <a:p>
            <a:endParaRPr/>
          </a:p>
          <a:p>
            <a:r>
              <a:t>SPSS: https://developer.ibm.com/predictiveanalytics/2015/10/26/spark-integration-in-spss-modeler-17-1/</a:t>
            </a:r>
          </a:p>
          <a:p>
            <a:r>
              <a:t>http://www.ibm.com/analytics/us/en/technology/cloud-data-services/spark-as-a-service/</a:t>
            </a:r>
          </a:p>
          <a:p>
            <a:pPr>
              <a:defRPr u="sng">
                <a:solidFill>
                  <a:srgbClr val="3333FF"/>
                </a:solidFill>
                <a:uFill>
                  <a:solidFill>
                    <a:srgbClr val="3333FF"/>
                  </a:solidFill>
                </a:uFill>
              </a:defRPr>
            </a:pPr>
            <a:r>
              <a:rPr>
                <a:solidFill>
                  <a:srgbClr val="0000FF"/>
                </a:solidFill>
                <a:uFill>
                  <a:solidFill>
                    <a:srgbClr val="0000FF"/>
                  </a:solidFill>
                </a:uFill>
                <a:hlinkClick r:id="rId3"/>
              </a:rPr>
              <a:t>https://www-03.ibm.com/press/us/en/pressrelease/47107.wss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5" name="image2.png" descr="DB2_LUW_Banner"/>
          <p:cNvPicPr>
            <a:picLocks noChangeAspect="1"/>
          </p:cNvPicPr>
          <p:nvPr/>
        </p:nvPicPr>
        <p:blipFill>
          <a:blip r:embed="rId2">
            <a:extLst/>
          </a:blip>
          <a:stretch>
            <a:fillRect/>
          </a:stretch>
        </p:blipFill>
        <p:spPr>
          <a:xfrm>
            <a:off x="353483" y="3025775"/>
            <a:ext cx="11482919" cy="2066925"/>
          </a:xfrm>
          <a:prstGeom prst="rect">
            <a:avLst/>
          </a:prstGeom>
          <a:ln w="12700">
            <a:miter lim="400000"/>
          </a:ln>
        </p:spPr>
      </p:pic>
      <p:sp>
        <p:nvSpPr>
          <p:cNvPr id="16" name="Shape 16"/>
          <p:cNvSpPr/>
          <p:nvPr/>
        </p:nvSpPr>
        <p:spPr>
          <a:xfrm>
            <a:off x="349251" y="488950"/>
            <a:ext cx="11485035" cy="0"/>
          </a:xfrm>
          <a:prstGeom prst="line">
            <a:avLst/>
          </a:prstGeom>
          <a:ln w="12700">
            <a:solidFill>
              <a:srgbClr val="000000"/>
            </a:solidFill>
          </a:ln>
        </p:spPr>
        <p:txBody>
          <a:bodyPr lIns="45718" tIns="45718" rIns="45718" bIns="45718"/>
          <a:lstStyle/>
          <a:p>
            <a:endParaRPr/>
          </a:p>
        </p:txBody>
      </p:sp>
      <p:pic>
        <p:nvPicPr>
          <p:cNvPr id="17" name="image1.png" descr="R120_G137_B251-200"/>
          <p:cNvPicPr>
            <a:picLocks noChangeAspect="1"/>
          </p:cNvPicPr>
          <p:nvPr/>
        </p:nvPicPr>
        <p:blipFill>
          <a:blip r:embed="rId3">
            <a:extLst/>
          </a:blip>
          <a:stretch>
            <a:fillRect/>
          </a:stretch>
        </p:blipFill>
        <p:spPr>
          <a:xfrm>
            <a:off x="11040533" y="188914"/>
            <a:ext cx="785286" cy="236537"/>
          </a:xfrm>
          <a:prstGeom prst="rect">
            <a:avLst/>
          </a:prstGeom>
          <a:ln w="12700">
            <a:miter lim="400000"/>
          </a:ln>
        </p:spPr>
      </p:pic>
      <p:sp>
        <p:nvSpPr>
          <p:cNvPr id="18" name="Shape 18"/>
          <p:cNvSpPr/>
          <p:nvPr/>
        </p:nvSpPr>
        <p:spPr>
          <a:xfrm>
            <a:off x="349249" y="6654800"/>
            <a:ext cx="11493504" cy="0"/>
          </a:xfrm>
          <a:prstGeom prst="line">
            <a:avLst/>
          </a:prstGeom>
          <a:ln w="12700">
            <a:solidFill>
              <a:srgbClr val="000000"/>
            </a:solidFill>
          </a:ln>
        </p:spPr>
        <p:txBody>
          <a:bodyPr lIns="45718" tIns="45718" rIns="45718" bIns="45718"/>
          <a:lstStyle/>
          <a:p>
            <a:endParaRPr/>
          </a:p>
        </p:txBody>
      </p:sp>
      <p:sp>
        <p:nvSpPr>
          <p:cNvPr id="19" name="Shape 19"/>
          <p:cNvSpPr/>
          <p:nvPr/>
        </p:nvSpPr>
        <p:spPr>
          <a:xfrm>
            <a:off x="10071100" y="6657974"/>
            <a:ext cx="1894416"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latin typeface="Arial"/>
                <a:ea typeface="Arial"/>
                <a:cs typeface="Arial"/>
                <a:sym typeface="Arial"/>
              </a:defRPr>
            </a:lvl1pPr>
          </a:lstStyle>
          <a:p>
            <a:r>
              <a:t>© 2016 IBM Corporation</a:t>
            </a:r>
          </a:p>
        </p:txBody>
      </p:sp>
      <p:sp>
        <p:nvSpPr>
          <p:cNvPr id="20" name="Shape 20"/>
          <p:cNvSpPr>
            <a:spLocks noGrp="1"/>
          </p:cNvSpPr>
          <p:nvPr>
            <p:ph type="title"/>
          </p:nvPr>
        </p:nvSpPr>
        <p:spPr>
          <a:xfrm>
            <a:off x="431800" y="1460500"/>
            <a:ext cx="10363200" cy="1470026"/>
          </a:xfrm>
          <a:prstGeom prst="rect">
            <a:avLst/>
          </a:prstGeom>
        </p:spPr>
        <p:txBody>
          <a:bodyPr anchor="b">
            <a:normAutofit/>
          </a:bodyPr>
          <a:lstStyle>
            <a:lvl1pPr>
              <a:defRPr>
                <a:solidFill>
                  <a:srgbClr val="000000"/>
                </a:solidFill>
              </a:defRPr>
            </a:lvl1pPr>
          </a:lstStyle>
          <a:p>
            <a:r>
              <a:t>Title Text</a:t>
            </a:r>
          </a:p>
        </p:txBody>
      </p:sp>
      <p:sp>
        <p:nvSpPr>
          <p:cNvPr id="21" name="Shape 21"/>
          <p:cNvSpPr>
            <a:spLocks noGrp="1"/>
          </p:cNvSpPr>
          <p:nvPr>
            <p:ph type="body" sz="quarter" idx="1"/>
          </p:nvPr>
        </p:nvSpPr>
        <p:spPr>
          <a:xfrm>
            <a:off x="431800" y="5216526"/>
            <a:ext cx="11548534" cy="1362077"/>
          </a:xfrm>
          <a:prstGeom prst="rect">
            <a:avLst/>
          </a:prstGeom>
        </p:spPr>
        <p:txBody>
          <a:bodyPr/>
          <a:lstStyle>
            <a:lvl1pPr marL="0" indent="0">
              <a:buClrTx/>
              <a:buSzTx/>
              <a:buFontTx/>
              <a:buNone/>
              <a:defRPr sz="1600" b="0"/>
            </a:lvl1pPr>
            <a:lvl2pPr marL="546100" indent="-203200">
              <a:buClrTx/>
              <a:buFontTx/>
              <a:defRPr sz="1600" b="0"/>
            </a:lvl2pPr>
            <a:lvl3pPr marL="914400" indent="-228600">
              <a:buClrTx/>
              <a:buFontTx/>
              <a:defRPr sz="1600" b="0"/>
            </a:lvl3pPr>
            <a:lvl4pPr marL="1289957" indent="-261257">
              <a:buClrTx/>
              <a:buFontTx/>
              <a:defRPr sz="1600" b="0"/>
            </a:lvl4pPr>
            <a:lvl5pPr marL="1632856" indent="-261257">
              <a:buClrTx/>
              <a:buFontTx/>
              <a:buChar char="&gt;"/>
              <a:defRPr sz="1600" b="0"/>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1" name="Shape 101"/>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102" name="Shape 102"/>
          <p:cNvSpPr>
            <a:spLocks noGrp="1"/>
          </p:cNvSpPr>
          <p:nvPr>
            <p:ph type="body" idx="1"/>
          </p:nvPr>
        </p:nvSpPr>
        <p:spPr>
          <a:xfrm>
            <a:off x="220133" y="1236662"/>
            <a:ext cx="11741153" cy="51673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0" name="Shape 110"/>
          <p:cNvSpPr>
            <a:spLocks noGrp="1"/>
          </p:cNvSpPr>
          <p:nvPr>
            <p:ph type="title"/>
          </p:nvPr>
        </p:nvSpPr>
        <p:spPr>
          <a:xfrm>
            <a:off x="8625416" y="604839"/>
            <a:ext cx="2717802" cy="5578477"/>
          </a:xfrm>
          <a:prstGeom prst="rect">
            <a:avLst/>
          </a:prstGeom>
        </p:spPr>
        <p:txBody>
          <a:bodyPr>
            <a:normAutofit/>
          </a:bodyPr>
          <a:lstStyle/>
          <a:p>
            <a:r>
              <a:t>Title Text</a:t>
            </a:r>
          </a:p>
        </p:txBody>
      </p:sp>
      <p:sp>
        <p:nvSpPr>
          <p:cNvPr id="111" name="Shape 111"/>
          <p:cNvSpPr>
            <a:spLocks noGrp="1"/>
          </p:cNvSpPr>
          <p:nvPr>
            <p:ph type="body" idx="1"/>
          </p:nvPr>
        </p:nvSpPr>
        <p:spPr>
          <a:xfrm>
            <a:off x="469900" y="604839"/>
            <a:ext cx="7952317" cy="55784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119" name="Shape 119"/>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27" name="Shape 1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135" name="Shape 135"/>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136" name="Shape 136"/>
          <p:cNvSpPr>
            <a:spLocks noGrp="1"/>
          </p:cNvSpPr>
          <p:nvPr>
            <p:ph type="body" sz="half" idx="1"/>
          </p:nvPr>
        </p:nvSpPr>
        <p:spPr>
          <a:xfrm>
            <a:off x="755651" y="2090739"/>
            <a:ext cx="5192184" cy="40925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144" name="Shape 144"/>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145" name="Shape 145"/>
          <p:cNvSpPr>
            <a:spLocks noGrp="1"/>
          </p:cNvSpPr>
          <p:nvPr>
            <p:ph type="body" sz="half" idx="1"/>
          </p:nvPr>
        </p:nvSpPr>
        <p:spPr>
          <a:xfrm>
            <a:off x="755651" y="2090739"/>
            <a:ext cx="5192184" cy="40925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pic>
        <p:nvPicPr>
          <p:cNvPr id="153" name="image3.png"/>
          <p:cNvPicPr>
            <a:picLocks noChangeAspect="1"/>
          </p:cNvPicPr>
          <p:nvPr/>
        </p:nvPicPr>
        <p:blipFill>
          <a:blip r:embed="rId2">
            <a:extLst/>
          </a:blip>
          <a:stretch>
            <a:fillRect/>
          </a:stretch>
        </p:blipFill>
        <p:spPr>
          <a:xfrm>
            <a:off x="3143250" y="914400"/>
            <a:ext cx="9046636" cy="5943600"/>
          </a:xfrm>
          <a:prstGeom prst="rect">
            <a:avLst/>
          </a:prstGeom>
          <a:ln w="12700">
            <a:miter lim="400000"/>
          </a:ln>
        </p:spPr>
      </p:pic>
      <p:pic>
        <p:nvPicPr>
          <p:cNvPr id="154" name="image4.png" descr="ibm_sp_lockup_western-02"/>
          <p:cNvPicPr>
            <a:picLocks noChangeAspect="1"/>
          </p:cNvPicPr>
          <p:nvPr/>
        </p:nvPicPr>
        <p:blipFill>
          <a:blip r:embed="rId3">
            <a:extLst/>
          </a:blip>
          <a:stretch>
            <a:fillRect/>
          </a:stretch>
        </p:blipFill>
        <p:spPr>
          <a:xfrm>
            <a:off x="10519833" y="511176"/>
            <a:ext cx="1413935" cy="403227"/>
          </a:xfrm>
          <a:prstGeom prst="rect">
            <a:avLst/>
          </a:prstGeom>
          <a:ln w="12700">
            <a:miter lim="400000"/>
          </a:ln>
        </p:spPr>
      </p:pic>
      <p:sp>
        <p:nvSpPr>
          <p:cNvPr id="155" name="Shape 155"/>
          <p:cNvSpPr/>
          <p:nvPr/>
        </p:nvSpPr>
        <p:spPr>
          <a:xfrm flipH="1" flipV="1">
            <a:off x="347132" y="906462"/>
            <a:ext cx="11495619" cy="2"/>
          </a:xfrm>
          <a:prstGeom prst="line">
            <a:avLst/>
          </a:prstGeom>
          <a:ln w="6350">
            <a:solidFill>
              <a:srgbClr val="000000"/>
            </a:solidFill>
          </a:ln>
        </p:spPr>
        <p:txBody>
          <a:bodyPr lIns="45718" tIns="45718" rIns="45718" bIns="45718"/>
          <a:lstStyle/>
          <a:p>
            <a:endParaRPr/>
          </a:p>
        </p:txBody>
      </p:sp>
      <p:sp>
        <p:nvSpPr>
          <p:cNvPr id="156" name="Shape 156"/>
          <p:cNvSpPr/>
          <p:nvPr/>
        </p:nvSpPr>
        <p:spPr>
          <a:xfrm>
            <a:off x="184151" y="6499226"/>
            <a:ext cx="4072467" cy="21533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lvl1pPr>
              <a:defRPr sz="900">
                <a:latin typeface="Arial"/>
                <a:ea typeface="Arial"/>
                <a:cs typeface="Arial"/>
                <a:sym typeface="Arial"/>
              </a:defRPr>
            </a:lvl1pPr>
          </a:lstStyle>
          <a:p>
            <a:r>
              <a:t>© 2016 IBM Corporation</a:t>
            </a:r>
          </a:p>
        </p:txBody>
      </p:sp>
      <p:sp>
        <p:nvSpPr>
          <p:cNvPr id="157" name="Shape 157"/>
          <p:cNvSpPr/>
          <p:nvPr/>
        </p:nvSpPr>
        <p:spPr>
          <a:xfrm>
            <a:off x="243417" y="563562"/>
            <a:ext cx="15947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Franklin Gothic Medium"/>
                <a:ea typeface="Franklin Gothic Medium"/>
                <a:cs typeface="Franklin Gothic Medium"/>
                <a:sym typeface="Franklin Gothic Medium"/>
              </a:defRPr>
            </a:lvl1pPr>
          </a:lstStyle>
          <a:p>
            <a:r>
              <a:t>IBM Analytics</a:t>
            </a:r>
          </a:p>
        </p:txBody>
      </p:sp>
      <p:sp>
        <p:nvSpPr>
          <p:cNvPr id="158" name="Shape 158"/>
          <p:cNvSpPr>
            <a:spLocks noGrp="1"/>
          </p:cNvSpPr>
          <p:nvPr>
            <p:ph type="title"/>
          </p:nvPr>
        </p:nvSpPr>
        <p:spPr>
          <a:xfrm>
            <a:off x="302686" y="2343162"/>
            <a:ext cx="10909301" cy="1077914"/>
          </a:xfrm>
          <a:prstGeom prst="rect">
            <a:avLst/>
          </a:prstGeom>
        </p:spPr>
        <p:txBody>
          <a:bodyPr anchor="b">
            <a:normAutofit/>
          </a:bodyPr>
          <a:lstStyle>
            <a:lvl1pPr>
              <a:defRPr sz="3500"/>
            </a:lvl1pPr>
          </a:lstStyle>
          <a:p>
            <a:r>
              <a:t>Title Text</a:t>
            </a:r>
          </a:p>
        </p:txBody>
      </p:sp>
      <p:sp>
        <p:nvSpPr>
          <p:cNvPr id="159" name="Shape 159"/>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pic>
        <p:nvPicPr>
          <p:cNvPr id="166" name="image3.png"/>
          <p:cNvPicPr>
            <a:picLocks noChangeAspect="1"/>
          </p:cNvPicPr>
          <p:nvPr/>
        </p:nvPicPr>
        <p:blipFill>
          <a:blip r:embed="rId2">
            <a:extLst/>
          </a:blip>
          <a:stretch>
            <a:fillRect/>
          </a:stretch>
        </p:blipFill>
        <p:spPr>
          <a:xfrm>
            <a:off x="3143250" y="914400"/>
            <a:ext cx="9046636" cy="5943600"/>
          </a:xfrm>
          <a:prstGeom prst="rect">
            <a:avLst/>
          </a:prstGeom>
          <a:ln w="12700">
            <a:miter lim="400000"/>
          </a:ln>
        </p:spPr>
      </p:pic>
      <p:pic>
        <p:nvPicPr>
          <p:cNvPr id="167" name="image4.png" descr="ibm_sp_lockup_western-02"/>
          <p:cNvPicPr>
            <a:picLocks noChangeAspect="1"/>
          </p:cNvPicPr>
          <p:nvPr/>
        </p:nvPicPr>
        <p:blipFill>
          <a:blip r:embed="rId3">
            <a:extLst/>
          </a:blip>
          <a:stretch>
            <a:fillRect/>
          </a:stretch>
        </p:blipFill>
        <p:spPr>
          <a:xfrm>
            <a:off x="10519833" y="511176"/>
            <a:ext cx="1413935" cy="403227"/>
          </a:xfrm>
          <a:prstGeom prst="rect">
            <a:avLst/>
          </a:prstGeom>
          <a:ln w="12700">
            <a:miter lim="400000"/>
          </a:ln>
        </p:spPr>
      </p:pic>
      <p:sp>
        <p:nvSpPr>
          <p:cNvPr id="168" name="Shape 168"/>
          <p:cNvSpPr/>
          <p:nvPr/>
        </p:nvSpPr>
        <p:spPr>
          <a:xfrm flipH="1" flipV="1">
            <a:off x="347132" y="906462"/>
            <a:ext cx="11495619" cy="2"/>
          </a:xfrm>
          <a:prstGeom prst="line">
            <a:avLst/>
          </a:prstGeom>
          <a:ln w="6350">
            <a:solidFill>
              <a:srgbClr val="000000"/>
            </a:solidFill>
          </a:ln>
        </p:spPr>
        <p:txBody>
          <a:bodyPr lIns="45718" tIns="45718" rIns="45718" bIns="45718"/>
          <a:lstStyle/>
          <a:p>
            <a:endParaRPr/>
          </a:p>
        </p:txBody>
      </p:sp>
      <p:sp>
        <p:nvSpPr>
          <p:cNvPr id="169" name="Shape 169"/>
          <p:cNvSpPr/>
          <p:nvPr/>
        </p:nvSpPr>
        <p:spPr>
          <a:xfrm>
            <a:off x="184151" y="6499226"/>
            <a:ext cx="4072467" cy="21533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lvl1pPr>
              <a:defRPr sz="900">
                <a:latin typeface="Arial"/>
                <a:ea typeface="Arial"/>
                <a:cs typeface="Arial"/>
                <a:sym typeface="Arial"/>
              </a:defRPr>
            </a:lvl1pPr>
          </a:lstStyle>
          <a:p>
            <a:r>
              <a:t>© 2016 IBM Corporation</a:t>
            </a:r>
          </a:p>
        </p:txBody>
      </p:sp>
      <p:sp>
        <p:nvSpPr>
          <p:cNvPr id="170" name="Shape 170"/>
          <p:cNvSpPr/>
          <p:nvPr/>
        </p:nvSpPr>
        <p:spPr>
          <a:xfrm>
            <a:off x="243417" y="563562"/>
            <a:ext cx="15947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Franklin Gothic Medium"/>
                <a:ea typeface="Franklin Gothic Medium"/>
                <a:cs typeface="Franklin Gothic Medium"/>
                <a:sym typeface="Franklin Gothic Medium"/>
              </a:defRPr>
            </a:lvl1pPr>
          </a:lstStyle>
          <a:p>
            <a:r>
              <a:t>IBM Analytics</a:t>
            </a:r>
          </a:p>
        </p:txBody>
      </p:sp>
      <p:sp>
        <p:nvSpPr>
          <p:cNvPr id="171" name="Shape 171"/>
          <p:cNvSpPr>
            <a:spLocks noGrp="1"/>
          </p:cNvSpPr>
          <p:nvPr>
            <p:ph type="title"/>
          </p:nvPr>
        </p:nvSpPr>
        <p:spPr>
          <a:xfrm>
            <a:off x="302686" y="2343162"/>
            <a:ext cx="10909301" cy="1077914"/>
          </a:xfrm>
          <a:prstGeom prst="rect">
            <a:avLst/>
          </a:prstGeom>
        </p:spPr>
        <p:txBody>
          <a:bodyPr anchor="b">
            <a:normAutofit/>
          </a:bodyPr>
          <a:lstStyle>
            <a:lvl1pPr>
              <a:defRPr sz="3500"/>
            </a:lvl1pPr>
          </a:lstStyle>
          <a:p>
            <a:r>
              <a:t>Title Text</a:t>
            </a:r>
          </a:p>
        </p:txBody>
      </p:sp>
      <p:sp>
        <p:nvSpPr>
          <p:cNvPr id="172" name="Shape 172"/>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9" name="Shape 179"/>
          <p:cNvSpPr>
            <a:spLocks noGrp="1"/>
          </p:cNvSpPr>
          <p:nvPr>
            <p:ph type="title"/>
          </p:nvPr>
        </p:nvSpPr>
        <p:spPr>
          <a:xfrm>
            <a:off x="889000" y="1149350"/>
            <a:ext cx="10414000" cy="2324100"/>
          </a:xfrm>
          <a:prstGeom prst="rect">
            <a:avLst/>
          </a:prstGeom>
        </p:spPr>
        <p:txBody>
          <a:bodyPr anchor="b">
            <a:normAutofit/>
          </a:bodyPr>
          <a:lstStyle/>
          <a:p>
            <a:r>
              <a:t>Title Text</a:t>
            </a:r>
          </a:p>
        </p:txBody>
      </p:sp>
      <p:sp>
        <p:nvSpPr>
          <p:cNvPr id="180" name="Shape 180"/>
          <p:cNvSpPr>
            <a:spLocks noGrp="1"/>
          </p:cNvSpPr>
          <p:nvPr>
            <p:ph type="body" sz="quarter" idx="1"/>
          </p:nvPr>
        </p:nvSpPr>
        <p:spPr>
          <a:xfrm>
            <a:off x="889000" y="3536950"/>
            <a:ext cx="10414000" cy="793750"/>
          </a:xfrm>
          <a:prstGeom prst="rect">
            <a:avLst/>
          </a:prstGeom>
        </p:spPr>
        <p:txBody>
          <a:bodyPr/>
          <a:lstStyle>
            <a:lvl1pPr marL="0" indent="0" algn="ctr">
              <a:buClrTx/>
              <a:buSzTx/>
              <a:buFontTx/>
              <a:buNone/>
              <a:defRPr sz="1200"/>
            </a:lvl1pPr>
            <a:lvl2pPr marL="0" indent="0" algn="ctr">
              <a:buClrTx/>
              <a:buSzTx/>
              <a:buFontTx/>
              <a:buNone/>
              <a:defRPr sz="1200"/>
            </a:lvl2pPr>
            <a:lvl3pPr marL="0" indent="0" algn="ctr">
              <a:buClrTx/>
              <a:buSzTx/>
              <a:buFontTx/>
              <a:buNone/>
              <a:defRPr sz="1200"/>
            </a:lvl3pPr>
            <a:lvl4pPr marL="0" indent="0" algn="ctr">
              <a:buClrTx/>
              <a:buSzTx/>
              <a:buFontTx/>
              <a:buNone/>
              <a:defRPr sz="1200"/>
            </a:lvl4pPr>
            <a:lvl5pPr marL="0" indent="0" algn="ctr">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3_Title Slide">
    <p:spTree>
      <p:nvGrpSpPr>
        <p:cNvPr id="1" name=""/>
        <p:cNvGrpSpPr/>
        <p:nvPr/>
      </p:nvGrpSpPr>
      <p:grpSpPr>
        <a:xfrm>
          <a:off x="0" y="0"/>
          <a:ext cx="0" cy="0"/>
          <a:chOff x="0" y="0"/>
          <a:chExt cx="0" cy="0"/>
        </a:xfrm>
      </p:grpSpPr>
      <p:pic>
        <p:nvPicPr>
          <p:cNvPr id="188" name="image3.png"/>
          <p:cNvPicPr>
            <a:picLocks noChangeAspect="1"/>
          </p:cNvPicPr>
          <p:nvPr/>
        </p:nvPicPr>
        <p:blipFill>
          <a:blip r:embed="rId2">
            <a:extLst/>
          </a:blip>
          <a:stretch>
            <a:fillRect/>
          </a:stretch>
        </p:blipFill>
        <p:spPr>
          <a:xfrm>
            <a:off x="3143250" y="914400"/>
            <a:ext cx="9046636" cy="5943600"/>
          </a:xfrm>
          <a:prstGeom prst="rect">
            <a:avLst/>
          </a:prstGeom>
          <a:ln w="12700">
            <a:miter lim="400000"/>
          </a:ln>
        </p:spPr>
      </p:pic>
      <p:pic>
        <p:nvPicPr>
          <p:cNvPr id="189" name="image4.png" descr="ibm_sp_lockup_western-02"/>
          <p:cNvPicPr>
            <a:picLocks noChangeAspect="1"/>
          </p:cNvPicPr>
          <p:nvPr/>
        </p:nvPicPr>
        <p:blipFill>
          <a:blip r:embed="rId3">
            <a:extLst/>
          </a:blip>
          <a:stretch>
            <a:fillRect/>
          </a:stretch>
        </p:blipFill>
        <p:spPr>
          <a:xfrm>
            <a:off x="10519833" y="511176"/>
            <a:ext cx="1413935" cy="403227"/>
          </a:xfrm>
          <a:prstGeom prst="rect">
            <a:avLst/>
          </a:prstGeom>
          <a:ln w="12700">
            <a:miter lim="400000"/>
          </a:ln>
        </p:spPr>
      </p:pic>
      <p:sp>
        <p:nvSpPr>
          <p:cNvPr id="190" name="Shape 190"/>
          <p:cNvSpPr/>
          <p:nvPr/>
        </p:nvSpPr>
        <p:spPr>
          <a:xfrm flipH="1" flipV="1">
            <a:off x="347132" y="906462"/>
            <a:ext cx="11495619" cy="2"/>
          </a:xfrm>
          <a:prstGeom prst="line">
            <a:avLst/>
          </a:prstGeom>
          <a:ln w="6350">
            <a:solidFill>
              <a:srgbClr val="000000"/>
            </a:solidFill>
          </a:ln>
        </p:spPr>
        <p:txBody>
          <a:bodyPr lIns="45718" tIns="45718" rIns="45718" bIns="45718"/>
          <a:lstStyle/>
          <a:p>
            <a:endParaRPr/>
          </a:p>
        </p:txBody>
      </p:sp>
      <p:sp>
        <p:nvSpPr>
          <p:cNvPr id="191" name="Shape 191"/>
          <p:cNvSpPr/>
          <p:nvPr/>
        </p:nvSpPr>
        <p:spPr>
          <a:xfrm>
            <a:off x="184151" y="6499226"/>
            <a:ext cx="4072467" cy="21533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lvl1pPr>
              <a:defRPr sz="900">
                <a:latin typeface="Arial"/>
                <a:ea typeface="Arial"/>
                <a:cs typeface="Arial"/>
                <a:sym typeface="Arial"/>
              </a:defRPr>
            </a:lvl1pPr>
          </a:lstStyle>
          <a:p>
            <a:r>
              <a:t>© 2016 IBM Corporation</a:t>
            </a:r>
          </a:p>
        </p:txBody>
      </p:sp>
      <p:sp>
        <p:nvSpPr>
          <p:cNvPr id="192" name="Shape 192"/>
          <p:cNvSpPr/>
          <p:nvPr/>
        </p:nvSpPr>
        <p:spPr>
          <a:xfrm>
            <a:off x="243417" y="563562"/>
            <a:ext cx="15947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Franklin Gothic Medium"/>
                <a:ea typeface="Franklin Gothic Medium"/>
                <a:cs typeface="Franklin Gothic Medium"/>
                <a:sym typeface="Franklin Gothic Medium"/>
              </a:defRPr>
            </a:lvl1pPr>
          </a:lstStyle>
          <a:p>
            <a:r>
              <a:t>IBM Analytics</a:t>
            </a:r>
          </a:p>
        </p:txBody>
      </p:sp>
      <p:sp>
        <p:nvSpPr>
          <p:cNvPr id="193" name="Shape 193"/>
          <p:cNvSpPr>
            <a:spLocks noGrp="1"/>
          </p:cNvSpPr>
          <p:nvPr>
            <p:ph type="title"/>
          </p:nvPr>
        </p:nvSpPr>
        <p:spPr>
          <a:xfrm>
            <a:off x="302686" y="2343162"/>
            <a:ext cx="10909301" cy="1077914"/>
          </a:xfrm>
          <a:prstGeom prst="rect">
            <a:avLst/>
          </a:prstGeom>
        </p:spPr>
        <p:txBody>
          <a:bodyPr anchor="b">
            <a:normAutofit/>
          </a:bodyPr>
          <a:lstStyle>
            <a:lvl1pPr>
              <a:defRPr sz="3500"/>
            </a:lvl1pPr>
          </a:lstStyle>
          <a:p>
            <a:r>
              <a:t>Title Text</a:t>
            </a:r>
          </a:p>
        </p:txBody>
      </p:sp>
      <p:sp>
        <p:nvSpPr>
          <p:cNvPr id="194" name="Shape 194"/>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Shape 29"/>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30" name="Shape 30"/>
          <p:cNvSpPr>
            <a:spLocks noGrp="1"/>
          </p:cNvSpPr>
          <p:nvPr>
            <p:ph type="body" idx="1"/>
          </p:nvPr>
        </p:nvSpPr>
        <p:spPr>
          <a:xfrm>
            <a:off x="220133" y="1236662"/>
            <a:ext cx="11741153" cy="51673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01" name="image2.png" descr="DB2_LUW_Banner"/>
          <p:cNvPicPr>
            <a:picLocks noChangeAspect="1"/>
          </p:cNvPicPr>
          <p:nvPr/>
        </p:nvPicPr>
        <p:blipFill>
          <a:blip r:embed="rId2">
            <a:extLst/>
          </a:blip>
          <a:stretch>
            <a:fillRect/>
          </a:stretch>
        </p:blipFill>
        <p:spPr>
          <a:xfrm>
            <a:off x="353483" y="3025775"/>
            <a:ext cx="11482919" cy="2066925"/>
          </a:xfrm>
          <a:prstGeom prst="rect">
            <a:avLst/>
          </a:prstGeom>
          <a:ln w="12700">
            <a:miter lim="400000"/>
          </a:ln>
        </p:spPr>
      </p:pic>
      <p:sp>
        <p:nvSpPr>
          <p:cNvPr id="202" name="Shape 202"/>
          <p:cNvSpPr/>
          <p:nvPr/>
        </p:nvSpPr>
        <p:spPr>
          <a:xfrm>
            <a:off x="349251" y="488950"/>
            <a:ext cx="11485035" cy="0"/>
          </a:xfrm>
          <a:prstGeom prst="line">
            <a:avLst/>
          </a:prstGeom>
          <a:ln w="12700">
            <a:solidFill>
              <a:srgbClr val="000000"/>
            </a:solidFill>
          </a:ln>
        </p:spPr>
        <p:txBody>
          <a:bodyPr lIns="45718" tIns="45718" rIns="45718" bIns="45718"/>
          <a:lstStyle/>
          <a:p>
            <a:endParaRPr/>
          </a:p>
        </p:txBody>
      </p:sp>
      <p:pic>
        <p:nvPicPr>
          <p:cNvPr id="203" name="image1.png" descr="R120_G137_B251-200"/>
          <p:cNvPicPr>
            <a:picLocks noChangeAspect="1"/>
          </p:cNvPicPr>
          <p:nvPr/>
        </p:nvPicPr>
        <p:blipFill>
          <a:blip r:embed="rId3">
            <a:extLst/>
          </a:blip>
          <a:stretch>
            <a:fillRect/>
          </a:stretch>
        </p:blipFill>
        <p:spPr>
          <a:xfrm>
            <a:off x="11040533" y="188914"/>
            <a:ext cx="785286" cy="236537"/>
          </a:xfrm>
          <a:prstGeom prst="rect">
            <a:avLst/>
          </a:prstGeom>
          <a:ln w="12700">
            <a:miter lim="400000"/>
          </a:ln>
        </p:spPr>
      </p:pic>
      <p:sp>
        <p:nvSpPr>
          <p:cNvPr id="204" name="Shape 204"/>
          <p:cNvSpPr/>
          <p:nvPr/>
        </p:nvSpPr>
        <p:spPr>
          <a:xfrm>
            <a:off x="349249" y="6654800"/>
            <a:ext cx="11493504" cy="0"/>
          </a:xfrm>
          <a:prstGeom prst="line">
            <a:avLst/>
          </a:prstGeom>
          <a:ln w="12700">
            <a:solidFill>
              <a:srgbClr val="000000"/>
            </a:solidFill>
          </a:ln>
        </p:spPr>
        <p:txBody>
          <a:bodyPr lIns="45718" tIns="45718" rIns="45718" bIns="45718"/>
          <a:lstStyle/>
          <a:p>
            <a:endParaRPr/>
          </a:p>
        </p:txBody>
      </p:sp>
      <p:sp>
        <p:nvSpPr>
          <p:cNvPr id="205" name="Shape 205"/>
          <p:cNvSpPr/>
          <p:nvPr/>
        </p:nvSpPr>
        <p:spPr>
          <a:xfrm>
            <a:off x="10071100" y="6657974"/>
            <a:ext cx="1894416"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latin typeface="Arial"/>
                <a:ea typeface="Arial"/>
                <a:cs typeface="Arial"/>
                <a:sym typeface="Arial"/>
              </a:defRPr>
            </a:lvl1pPr>
          </a:lstStyle>
          <a:p>
            <a:r>
              <a:t>© 2016 IBM Corporation</a:t>
            </a:r>
          </a:p>
        </p:txBody>
      </p:sp>
      <p:sp>
        <p:nvSpPr>
          <p:cNvPr id="206" name="Shape 206"/>
          <p:cNvSpPr>
            <a:spLocks noGrp="1"/>
          </p:cNvSpPr>
          <p:nvPr>
            <p:ph type="title"/>
          </p:nvPr>
        </p:nvSpPr>
        <p:spPr>
          <a:xfrm>
            <a:off x="431800" y="1460500"/>
            <a:ext cx="10363200" cy="1470026"/>
          </a:xfrm>
          <a:prstGeom prst="rect">
            <a:avLst/>
          </a:prstGeom>
        </p:spPr>
        <p:txBody>
          <a:bodyPr anchor="b">
            <a:normAutofit/>
          </a:bodyPr>
          <a:lstStyle>
            <a:lvl1pPr>
              <a:defRPr>
                <a:solidFill>
                  <a:srgbClr val="000000"/>
                </a:solidFill>
              </a:defRPr>
            </a:lvl1pPr>
          </a:lstStyle>
          <a:p>
            <a:r>
              <a:t>Title Text</a:t>
            </a:r>
          </a:p>
        </p:txBody>
      </p:sp>
      <p:sp>
        <p:nvSpPr>
          <p:cNvPr id="207" name="Shape 207"/>
          <p:cNvSpPr>
            <a:spLocks noGrp="1"/>
          </p:cNvSpPr>
          <p:nvPr>
            <p:ph type="body" sz="quarter" idx="1"/>
          </p:nvPr>
        </p:nvSpPr>
        <p:spPr>
          <a:xfrm>
            <a:off x="431800" y="5216526"/>
            <a:ext cx="11548534" cy="1362077"/>
          </a:xfrm>
          <a:prstGeom prst="rect">
            <a:avLst/>
          </a:prstGeom>
        </p:spPr>
        <p:txBody>
          <a:bodyPr/>
          <a:lstStyle>
            <a:lvl1pPr marL="0" indent="0">
              <a:buClrTx/>
              <a:buSzTx/>
              <a:buFontTx/>
              <a:buNone/>
              <a:defRPr sz="1600" b="0"/>
            </a:lvl1pPr>
            <a:lvl2pPr marL="546100" indent="-203200">
              <a:buClrTx/>
              <a:buFontTx/>
              <a:defRPr sz="1600" b="0"/>
            </a:lvl2pPr>
            <a:lvl3pPr marL="914400" indent="-228600">
              <a:buClrTx/>
              <a:buFontTx/>
              <a:defRPr sz="1600" b="0"/>
            </a:lvl3pPr>
            <a:lvl4pPr marL="1289957" indent="-261257">
              <a:buClrTx/>
              <a:buFontTx/>
              <a:defRPr sz="1600" b="0"/>
            </a:lvl4pPr>
            <a:lvl5pPr marL="1632856" indent="-261257">
              <a:buClrTx/>
              <a:buFontTx/>
              <a:buChar char="&gt;"/>
              <a:defRPr sz="1600" b="0"/>
            </a:lvl5pPr>
          </a:lstStyle>
          <a:p>
            <a:r>
              <a:t>Body Level One</a:t>
            </a:r>
          </a:p>
          <a:p>
            <a:pPr lvl="1"/>
            <a:r>
              <a:t>Body Level Two</a:t>
            </a:r>
          </a:p>
          <a:p>
            <a:pPr lvl="2"/>
            <a:r>
              <a:t>Body Level Three</a:t>
            </a:r>
          </a:p>
          <a:p>
            <a:pPr lvl="3"/>
            <a:r>
              <a:t>Body Level Four</a:t>
            </a:r>
          </a:p>
          <a:p>
            <a:pPr lvl="4"/>
            <a:r>
              <a:t>Body Level Five</a:t>
            </a:r>
          </a:p>
        </p:txBody>
      </p:sp>
      <p:sp>
        <p:nvSpPr>
          <p:cNvPr id="208" name="Shape 208"/>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 name="Shape 215"/>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216" name="Shape 216"/>
          <p:cNvSpPr>
            <a:spLocks noGrp="1"/>
          </p:cNvSpPr>
          <p:nvPr>
            <p:ph type="body" idx="1"/>
          </p:nvPr>
        </p:nvSpPr>
        <p:spPr>
          <a:xfrm>
            <a:off x="220133" y="1236662"/>
            <a:ext cx="11741153" cy="51673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 name="Shape 2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4" name="Shape 224"/>
          <p:cNvSpPr>
            <a:spLocks noGrp="1"/>
          </p:cNvSpPr>
          <p:nvPr>
            <p:ph type="title"/>
          </p:nvPr>
        </p:nvSpPr>
        <p:spPr>
          <a:xfrm>
            <a:off x="963084" y="4406901"/>
            <a:ext cx="10363201" cy="1362077"/>
          </a:xfrm>
          <a:prstGeom prst="rect">
            <a:avLst/>
          </a:prstGeom>
        </p:spPr>
        <p:txBody>
          <a:bodyPr>
            <a:normAutofit/>
          </a:bodyPr>
          <a:lstStyle>
            <a:lvl1pPr>
              <a:defRPr sz="4000" cap="all"/>
            </a:lvl1pPr>
          </a:lstStyle>
          <a:p>
            <a:r>
              <a:t>Title Text</a:t>
            </a:r>
          </a:p>
        </p:txBody>
      </p:sp>
      <p:sp>
        <p:nvSpPr>
          <p:cNvPr id="225" name="Shape 225"/>
          <p:cNvSpPr>
            <a:spLocks noGrp="1"/>
          </p:cNvSpPr>
          <p:nvPr>
            <p:ph type="body" sz="quarter" idx="1"/>
          </p:nvPr>
        </p:nvSpPr>
        <p:spPr>
          <a:xfrm>
            <a:off x="963084" y="2906713"/>
            <a:ext cx="10363201" cy="1500189"/>
          </a:xfrm>
          <a:prstGeom prst="rect">
            <a:avLst/>
          </a:prstGeom>
        </p:spPr>
        <p:txBody>
          <a:bodyPr anchor="b"/>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6" name="Shape 2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3" name="Shape 233"/>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234" name="Shape 234"/>
          <p:cNvSpPr>
            <a:spLocks noGrp="1"/>
          </p:cNvSpPr>
          <p:nvPr>
            <p:ph type="body" sz="half" idx="1"/>
          </p:nvPr>
        </p:nvSpPr>
        <p:spPr>
          <a:xfrm>
            <a:off x="755651" y="2090739"/>
            <a:ext cx="5192184" cy="4092577"/>
          </a:xfrm>
          <a:prstGeom prst="rect">
            <a:avLst/>
          </a:prstGeom>
        </p:spPr>
        <p:txBody>
          <a:bodyPr/>
          <a:lstStyle>
            <a:lvl1pPr>
              <a:defRPr sz="2800"/>
            </a:lvl1pPr>
            <a:lvl2pPr marL="609600" indent="-266700">
              <a:defRPr sz="2800"/>
            </a:lvl2pPr>
            <a:lvl3pPr marL="1005838" indent="-320038">
              <a:defRPr sz="2800"/>
            </a:lvl3pPr>
            <a:lvl4pPr marL="1384300" indent="-355600">
              <a:defRPr sz="2800"/>
            </a:lvl4pPr>
            <a:lvl5pPr marL="17272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2" name="Shape 242"/>
          <p:cNvSpPr>
            <a:spLocks noGrp="1"/>
          </p:cNvSpPr>
          <p:nvPr>
            <p:ph type="title"/>
          </p:nvPr>
        </p:nvSpPr>
        <p:spPr>
          <a:xfrm>
            <a:off x="609600" y="274638"/>
            <a:ext cx="10972800" cy="1143001"/>
          </a:xfrm>
          <a:prstGeom prst="rect">
            <a:avLst/>
          </a:prstGeom>
        </p:spPr>
        <p:txBody>
          <a:bodyPr>
            <a:normAutofit/>
          </a:bodyPr>
          <a:lstStyle/>
          <a:p>
            <a:r>
              <a:t>Title Text</a:t>
            </a:r>
          </a:p>
        </p:txBody>
      </p:sp>
      <p:sp>
        <p:nvSpPr>
          <p:cNvPr id="243" name="Shape 243"/>
          <p:cNvSpPr>
            <a:spLocks noGrp="1"/>
          </p:cNvSpPr>
          <p:nvPr>
            <p:ph type="body" sz="quarter" idx="1"/>
          </p:nvPr>
        </p:nvSpPr>
        <p:spPr>
          <a:xfrm>
            <a:off x="609600" y="1535112"/>
            <a:ext cx="5386917" cy="639763"/>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44" name="Shape 244"/>
          <p:cNvSpPr>
            <a:spLocks noGrp="1"/>
          </p:cNvSpPr>
          <p:nvPr>
            <p:ph type="body" sz="quarter" idx="13"/>
          </p:nvPr>
        </p:nvSpPr>
        <p:spPr>
          <a:xfrm>
            <a:off x="6193367" y="1535111"/>
            <a:ext cx="5389036" cy="639765"/>
          </a:xfrm>
          <a:prstGeom prst="rect">
            <a:avLst/>
          </a:prstGeom>
        </p:spPr>
        <p:txBody>
          <a:bodyPr anchor="b"/>
          <a:lstStyle/>
          <a:p>
            <a:endParaRPr/>
          </a:p>
        </p:txBody>
      </p:sp>
      <p:sp>
        <p:nvSpPr>
          <p:cNvPr id="245" name="Shape 2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2" name="Shape 252"/>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253" name="Shape 2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0" name="Shape 2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7" name="Shape 267"/>
          <p:cNvSpPr>
            <a:spLocks noGrp="1"/>
          </p:cNvSpPr>
          <p:nvPr>
            <p:ph type="title"/>
          </p:nvPr>
        </p:nvSpPr>
        <p:spPr>
          <a:xfrm>
            <a:off x="609601" y="273050"/>
            <a:ext cx="4011084" cy="1162050"/>
          </a:xfrm>
          <a:prstGeom prst="rect">
            <a:avLst/>
          </a:prstGeom>
        </p:spPr>
        <p:txBody>
          <a:bodyPr>
            <a:normAutofit/>
          </a:bodyPr>
          <a:lstStyle>
            <a:lvl1pPr>
              <a:defRPr sz="2000"/>
            </a:lvl1pPr>
          </a:lstStyle>
          <a:p>
            <a:r>
              <a:t>Title Text</a:t>
            </a:r>
          </a:p>
        </p:txBody>
      </p:sp>
      <p:sp>
        <p:nvSpPr>
          <p:cNvPr id="268" name="Shape 268"/>
          <p:cNvSpPr>
            <a:spLocks noGrp="1"/>
          </p:cNvSpPr>
          <p:nvPr>
            <p:ph type="body" idx="1"/>
          </p:nvPr>
        </p:nvSpPr>
        <p:spPr>
          <a:xfrm>
            <a:off x="4766733" y="273050"/>
            <a:ext cx="6815667" cy="5853115"/>
          </a:xfrm>
          <a:prstGeom prst="rect">
            <a:avLst/>
          </a:prstGeom>
        </p:spPr>
        <p:txBody>
          <a:bodyPr/>
          <a:lstStyle>
            <a:lvl1pPr>
              <a:defRPr sz="3200"/>
            </a:lvl1pPr>
            <a:lvl2pPr marL="604157" indent="-261256">
              <a:defRPr sz="3200"/>
            </a:lvl2pPr>
            <a:lvl3pPr marL="990600" indent="-304800">
              <a:defRPr sz="3200"/>
            </a:lvl3pPr>
            <a:lvl4pPr marL="1394460" indent="-365760">
              <a:defRPr sz="3200"/>
            </a:lvl4pPr>
            <a:lvl5pPr marL="17373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69" name="Shape 269"/>
          <p:cNvSpPr>
            <a:spLocks noGrp="1"/>
          </p:cNvSpPr>
          <p:nvPr>
            <p:ph type="body" sz="half" idx="13"/>
          </p:nvPr>
        </p:nvSpPr>
        <p:spPr>
          <a:xfrm>
            <a:off x="609599" y="1435101"/>
            <a:ext cx="4011087" cy="4691063"/>
          </a:xfrm>
          <a:prstGeom prst="rect">
            <a:avLst/>
          </a:prstGeom>
        </p:spPr>
        <p:txBody>
          <a:bodyPr/>
          <a:lstStyle/>
          <a:p>
            <a:endParaRPr/>
          </a:p>
        </p:txBody>
      </p:sp>
      <p:sp>
        <p:nvSpPr>
          <p:cNvPr id="270" name="Shape 2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7" name="Shape 277"/>
          <p:cNvSpPr>
            <a:spLocks noGrp="1"/>
          </p:cNvSpPr>
          <p:nvPr>
            <p:ph type="title"/>
          </p:nvPr>
        </p:nvSpPr>
        <p:spPr>
          <a:xfrm>
            <a:off x="2389715" y="4800600"/>
            <a:ext cx="7315202" cy="566738"/>
          </a:xfrm>
          <a:prstGeom prst="rect">
            <a:avLst/>
          </a:prstGeom>
        </p:spPr>
        <p:txBody>
          <a:bodyPr>
            <a:normAutofit/>
          </a:bodyPr>
          <a:lstStyle>
            <a:lvl1pPr>
              <a:defRPr sz="2000"/>
            </a:lvl1pPr>
          </a:lstStyle>
          <a:p>
            <a:r>
              <a:t>Title Text</a:t>
            </a:r>
          </a:p>
        </p:txBody>
      </p:sp>
      <p:sp>
        <p:nvSpPr>
          <p:cNvPr id="278" name="Shape 278"/>
          <p:cNvSpPr>
            <a:spLocks noGrp="1"/>
          </p:cNvSpPr>
          <p:nvPr>
            <p:ph type="pic" sz="half" idx="13"/>
          </p:nvPr>
        </p:nvSpPr>
        <p:spPr>
          <a:xfrm>
            <a:off x="2389715" y="612775"/>
            <a:ext cx="7315202" cy="4114800"/>
          </a:xfrm>
          <a:prstGeom prst="rect">
            <a:avLst/>
          </a:prstGeom>
        </p:spPr>
        <p:txBody>
          <a:bodyPr lIns="91439" tIns="45719" rIns="91439" bIns="45719">
            <a:noAutofit/>
          </a:bodyPr>
          <a:lstStyle/>
          <a:p>
            <a:endParaRPr/>
          </a:p>
        </p:txBody>
      </p:sp>
      <p:sp>
        <p:nvSpPr>
          <p:cNvPr id="279" name="Shape 279"/>
          <p:cNvSpPr>
            <a:spLocks noGrp="1"/>
          </p:cNvSpPr>
          <p:nvPr>
            <p:ph type="body" sz="quarter" idx="1"/>
          </p:nvPr>
        </p:nvSpPr>
        <p:spPr>
          <a:xfrm>
            <a:off x="2389715" y="5367337"/>
            <a:ext cx="7315202" cy="804864"/>
          </a:xfrm>
          <a:prstGeom prst="rect">
            <a:avLst/>
          </a:prstGeom>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87" name="Shape 287"/>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288" name="Shape 288"/>
          <p:cNvSpPr>
            <a:spLocks noGrp="1"/>
          </p:cNvSpPr>
          <p:nvPr>
            <p:ph type="body" idx="1"/>
          </p:nvPr>
        </p:nvSpPr>
        <p:spPr>
          <a:xfrm>
            <a:off x="220133" y="1236662"/>
            <a:ext cx="11741153" cy="51673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hape 2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8" name="Shape 38"/>
          <p:cNvSpPr>
            <a:spLocks noGrp="1"/>
          </p:cNvSpPr>
          <p:nvPr>
            <p:ph type="title"/>
          </p:nvPr>
        </p:nvSpPr>
        <p:spPr>
          <a:xfrm>
            <a:off x="963084" y="4406901"/>
            <a:ext cx="10363201" cy="1362077"/>
          </a:xfrm>
          <a:prstGeom prst="rect">
            <a:avLst/>
          </a:prstGeom>
        </p:spPr>
        <p:txBody>
          <a:bodyPr>
            <a:normAutofit/>
          </a:bodyPr>
          <a:lstStyle>
            <a:lvl1pPr>
              <a:defRPr sz="4000" cap="all"/>
            </a:lvl1pPr>
          </a:lstStyle>
          <a:p>
            <a:r>
              <a:t>Title Text</a:t>
            </a:r>
          </a:p>
        </p:txBody>
      </p:sp>
      <p:sp>
        <p:nvSpPr>
          <p:cNvPr id="39" name="Shape 39"/>
          <p:cNvSpPr>
            <a:spLocks noGrp="1"/>
          </p:cNvSpPr>
          <p:nvPr>
            <p:ph type="body" sz="quarter" idx="1"/>
          </p:nvPr>
        </p:nvSpPr>
        <p:spPr>
          <a:xfrm>
            <a:off x="963084" y="2906713"/>
            <a:ext cx="10363201" cy="1500189"/>
          </a:xfrm>
          <a:prstGeom prst="rect">
            <a:avLst/>
          </a:prstGeom>
        </p:spPr>
        <p:txBody>
          <a:bodyPr anchor="b"/>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6" name="Shape 296"/>
          <p:cNvSpPr>
            <a:spLocks noGrp="1"/>
          </p:cNvSpPr>
          <p:nvPr>
            <p:ph type="title"/>
          </p:nvPr>
        </p:nvSpPr>
        <p:spPr>
          <a:xfrm>
            <a:off x="8625416" y="604839"/>
            <a:ext cx="2717802" cy="5578477"/>
          </a:xfrm>
          <a:prstGeom prst="rect">
            <a:avLst/>
          </a:prstGeom>
        </p:spPr>
        <p:txBody>
          <a:bodyPr>
            <a:normAutofit/>
          </a:bodyPr>
          <a:lstStyle/>
          <a:p>
            <a:r>
              <a:t>Title Text</a:t>
            </a:r>
          </a:p>
        </p:txBody>
      </p:sp>
      <p:sp>
        <p:nvSpPr>
          <p:cNvPr id="297" name="Shape 297"/>
          <p:cNvSpPr>
            <a:spLocks noGrp="1"/>
          </p:cNvSpPr>
          <p:nvPr>
            <p:ph type="body" idx="1"/>
          </p:nvPr>
        </p:nvSpPr>
        <p:spPr>
          <a:xfrm>
            <a:off x="469900" y="604839"/>
            <a:ext cx="7952317" cy="55784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8" name="Shape 2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305" name="Shape 305"/>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306" name="Shape 3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4" name="Shape 3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321" name="Shape 321"/>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322" name="Shape 322"/>
          <p:cNvSpPr>
            <a:spLocks noGrp="1"/>
          </p:cNvSpPr>
          <p:nvPr>
            <p:ph type="body" sz="half" idx="1"/>
          </p:nvPr>
        </p:nvSpPr>
        <p:spPr>
          <a:xfrm>
            <a:off x="755651" y="2090739"/>
            <a:ext cx="5192184" cy="40925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3" name="Shape 3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330" name="Shape 330"/>
          <p:cNvSpPr>
            <a:spLocks noGrp="1"/>
          </p:cNvSpPr>
          <p:nvPr>
            <p:ph type="title"/>
          </p:nvPr>
        </p:nvSpPr>
        <p:spPr>
          <a:xfrm>
            <a:off x="469901" y="604839"/>
            <a:ext cx="9870017" cy="727077"/>
          </a:xfrm>
          <a:prstGeom prst="rect">
            <a:avLst/>
          </a:prstGeom>
        </p:spPr>
        <p:txBody>
          <a:bodyPr>
            <a:normAutofit/>
          </a:bodyPr>
          <a:lstStyle/>
          <a:p>
            <a:r>
              <a:t>Title Text</a:t>
            </a:r>
          </a:p>
        </p:txBody>
      </p:sp>
      <p:sp>
        <p:nvSpPr>
          <p:cNvPr id="331" name="Shape 331"/>
          <p:cNvSpPr>
            <a:spLocks noGrp="1"/>
          </p:cNvSpPr>
          <p:nvPr>
            <p:ph type="body" sz="half" idx="1"/>
          </p:nvPr>
        </p:nvSpPr>
        <p:spPr>
          <a:xfrm>
            <a:off x="755651" y="2090739"/>
            <a:ext cx="5192184" cy="40925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2" name="Shape 3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pic>
        <p:nvPicPr>
          <p:cNvPr id="339" name="image3.png"/>
          <p:cNvPicPr>
            <a:picLocks noChangeAspect="1"/>
          </p:cNvPicPr>
          <p:nvPr/>
        </p:nvPicPr>
        <p:blipFill>
          <a:blip r:embed="rId2">
            <a:extLst/>
          </a:blip>
          <a:stretch>
            <a:fillRect/>
          </a:stretch>
        </p:blipFill>
        <p:spPr>
          <a:xfrm>
            <a:off x="3143250" y="914400"/>
            <a:ext cx="9046636" cy="5943600"/>
          </a:xfrm>
          <a:prstGeom prst="rect">
            <a:avLst/>
          </a:prstGeom>
          <a:ln w="12700">
            <a:miter lim="400000"/>
          </a:ln>
        </p:spPr>
      </p:pic>
      <p:pic>
        <p:nvPicPr>
          <p:cNvPr id="340" name="image4.png" descr="ibm_sp_lockup_western-02"/>
          <p:cNvPicPr>
            <a:picLocks noChangeAspect="1"/>
          </p:cNvPicPr>
          <p:nvPr/>
        </p:nvPicPr>
        <p:blipFill>
          <a:blip r:embed="rId3">
            <a:extLst/>
          </a:blip>
          <a:stretch>
            <a:fillRect/>
          </a:stretch>
        </p:blipFill>
        <p:spPr>
          <a:xfrm>
            <a:off x="10519833" y="511176"/>
            <a:ext cx="1413935" cy="403227"/>
          </a:xfrm>
          <a:prstGeom prst="rect">
            <a:avLst/>
          </a:prstGeom>
          <a:ln w="12700">
            <a:miter lim="400000"/>
          </a:ln>
        </p:spPr>
      </p:pic>
      <p:sp>
        <p:nvSpPr>
          <p:cNvPr id="341" name="Shape 341"/>
          <p:cNvSpPr/>
          <p:nvPr/>
        </p:nvSpPr>
        <p:spPr>
          <a:xfrm flipH="1" flipV="1">
            <a:off x="347132" y="906462"/>
            <a:ext cx="11495619" cy="2"/>
          </a:xfrm>
          <a:prstGeom prst="line">
            <a:avLst/>
          </a:prstGeom>
          <a:ln w="6350">
            <a:solidFill>
              <a:srgbClr val="000000"/>
            </a:solidFill>
          </a:ln>
        </p:spPr>
        <p:txBody>
          <a:bodyPr lIns="45718" tIns="45718" rIns="45718" bIns="45718"/>
          <a:lstStyle/>
          <a:p>
            <a:endParaRPr/>
          </a:p>
        </p:txBody>
      </p:sp>
      <p:sp>
        <p:nvSpPr>
          <p:cNvPr id="342" name="Shape 342"/>
          <p:cNvSpPr/>
          <p:nvPr/>
        </p:nvSpPr>
        <p:spPr>
          <a:xfrm>
            <a:off x="184151" y="6499226"/>
            <a:ext cx="4072467" cy="21533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lvl1pPr>
              <a:defRPr sz="900">
                <a:latin typeface="Arial"/>
                <a:ea typeface="Arial"/>
                <a:cs typeface="Arial"/>
                <a:sym typeface="Arial"/>
              </a:defRPr>
            </a:lvl1pPr>
          </a:lstStyle>
          <a:p>
            <a:r>
              <a:t>© 2016 IBM Corporation</a:t>
            </a:r>
          </a:p>
        </p:txBody>
      </p:sp>
      <p:sp>
        <p:nvSpPr>
          <p:cNvPr id="343" name="Shape 343"/>
          <p:cNvSpPr/>
          <p:nvPr/>
        </p:nvSpPr>
        <p:spPr>
          <a:xfrm>
            <a:off x="243417" y="563562"/>
            <a:ext cx="15947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Franklin Gothic Medium"/>
                <a:ea typeface="Franklin Gothic Medium"/>
                <a:cs typeface="Franklin Gothic Medium"/>
                <a:sym typeface="Franklin Gothic Medium"/>
              </a:defRPr>
            </a:lvl1pPr>
          </a:lstStyle>
          <a:p>
            <a:r>
              <a:t>IBM Analytics</a:t>
            </a:r>
          </a:p>
        </p:txBody>
      </p:sp>
      <p:sp>
        <p:nvSpPr>
          <p:cNvPr id="344" name="Shape 344"/>
          <p:cNvSpPr>
            <a:spLocks noGrp="1"/>
          </p:cNvSpPr>
          <p:nvPr>
            <p:ph type="title"/>
          </p:nvPr>
        </p:nvSpPr>
        <p:spPr>
          <a:xfrm>
            <a:off x="302686" y="2343162"/>
            <a:ext cx="10909301" cy="1077914"/>
          </a:xfrm>
          <a:prstGeom prst="rect">
            <a:avLst/>
          </a:prstGeom>
        </p:spPr>
        <p:txBody>
          <a:bodyPr anchor="b">
            <a:normAutofit/>
          </a:bodyPr>
          <a:lstStyle>
            <a:lvl1pPr>
              <a:defRPr sz="3500"/>
            </a:lvl1pPr>
          </a:lstStyle>
          <a:p>
            <a:r>
              <a:t>Title Text</a:t>
            </a:r>
          </a:p>
        </p:txBody>
      </p:sp>
      <p:sp>
        <p:nvSpPr>
          <p:cNvPr id="345" name="Shape 345"/>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pic>
        <p:nvPicPr>
          <p:cNvPr id="352" name="image3.png"/>
          <p:cNvPicPr>
            <a:picLocks noChangeAspect="1"/>
          </p:cNvPicPr>
          <p:nvPr/>
        </p:nvPicPr>
        <p:blipFill>
          <a:blip r:embed="rId2">
            <a:extLst/>
          </a:blip>
          <a:stretch>
            <a:fillRect/>
          </a:stretch>
        </p:blipFill>
        <p:spPr>
          <a:xfrm>
            <a:off x="3143250" y="914400"/>
            <a:ext cx="9046636" cy="5943600"/>
          </a:xfrm>
          <a:prstGeom prst="rect">
            <a:avLst/>
          </a:prstGeom>
          <a:ln w="12700">
            <a:miter lim="400000"/>
          </a:ln>
        </p:spPr>
      </p:pic>
      <p:pic>
        <p:nvPicPr>
          <p:cNvPr id="353" name="image4.png" descr="ibm_sp_lockup_western-02"/>
          <p:cNvPicPr>
            <a:picLocks noChangeAspect="1"/>
          </p:cNvPicPr>
          <p:nvPr/>
        </p:nvPicPr>
        <p:blipFill>
          <a:blip r:embed="rId3">
            <a:extLst/>
          </a:blip>
          <a:stretch>
            <a:fillRect/>
          </a:stretch>
        </p:blipFill>
        <p:spPr>
          <a:xfrm>
            <a:off x="10519833" y="511176"/>
            <a:ext cx="1413935" cy="403227"/>
          </a:xfrm>
          <a:prstGeom prst="rect">
            <a:avLst/>
          </a:prstGeom>
          <a:ln w="12700">
            <a:miter lim="400000"/>
          </a:ln>
        </p:spPr>
      </p:pic>
      <p:sp>
        <p:nvSpPr>
          <p:cNvPr id="354" name="Shape 354"/>
          <p:cNvSpPr/>
          <p:nvPr/>
        </p:nvSpPr>
        <p:spPr>
          <a:xfrm flipH="1" flipV="1">
            <a:off x="347132" y="906462"/>
            <a:ext cx="11495619" cy="2"/>
          </a:xfrm>
          <a:prstGeom prst="line">
            <a:avLst/>
          </a:prstGeom>
          <a:ln w="6350">
            <a:solidFill>
              <a:srgbClr val="000000"/>
            </a:solidFill>
          </a:ln>
        </p:spPr>
        <p:txBody>
          <a:bodyPr lIns="45718" tIns="45718" rIns="45718" bIns="45718"/>
          <a:lstStyle/>
          <a:p>
            <a:endParaRPr/>
          </a:p>
        </p:txBody>
      </p:sp>
      <p:sp>
        <p:nvSpPr>
          <p:cNvPr id="355" name="Shape 355"/>
          <p:cNvSpPr/>
          <p:nvPr/>
        </p:nvSpPr>
        <p:spPr>
          <a:xfrm>
            <a:off x="184151" y="6499226"/>
            <a:ext cx="4072467" cy="21533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lvl1pPr>
              <a:defRPr sz="900">
                <a:latin typeface="Arial"/>
                <a:ea typeface="Arial"/>
                <a:cs typeface="Arial"/>
                <a:sym typeface="Arial"/>
              </a:defRPr>
            </a:lvl1pPr>
          </a:lstStyle>
          <a:p>
            <a:r>
              <a:t>© 2016 IBM Corporation</a:t>
            </a:r>
          </a:p>
        </p:txBody>
      </p:sp>
      <p:sp>
        <p:nvSpPr>
          <p:cNvPr id="356" name="Shape 356"/>
          <p:cNvSpPr/>
          <p:nvPr/>
        </p:nvSpPr>
        <p:spPr>
          <a:xfrm>
            <a:off x="243417" y="563562"/>
            <a:ext cx="15947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Franklin Gothic Medium"/>
                <a:ea typeface="Franklin Gothic Medium"/>
                <a:cs typeface="Franklin Gothic Medium"/>
                <a:sym typeface="Franklin Gothic Medium"/>
              </a:defRPr>
            </a:lvl1pPr>
          </a:lstStyle>
          <a:p>
            <a:r>
              <a:t>IBM Analytics</a:t>
            </a:r>
          </a:p>
        </p:txBody>
      </p:sp>
      <p:sp>
        <p:nvSpPr>
          <p:cNvPr id="357" name="Shape 357"/>
          <p:cNvSpPr>
            <a:spLocks noGrp="1"/>
          </p:cNvSpPr>
          <p:nvPr>
            <p:ph type="title"/>
          </p:nvPr>
        </p:nvSpPr>
        <p:spPr>
          <a:xfrm>
            <a:off x="302686" y="2343162"/>
            <a:ext cx="10909301" cy="1077914"/>
          </a:xfrm>
          <a:prstGeom prst="rect">
            <a:avLst/>
          </a:prstGeom>
        </p:spPr>
        <p:txBody>
          <a:bodyPr anchor="b">
            <a:normAutofit/>
          </a:bodyPr>
          <a:lstStyle>
            <a:lvl1pPr>
              <a:defRPr sz="3500"/>
            </a:lvl1pPr>
          </a:lstStyle>
          <a:p>
            <a:r>
              <a:t>Title Text</a:t>
            </a:r>
          </a:p>
        </p:txBody>
      </p:sp>
      <p:sp>
        <p:nvSpPr>
          <p:cNvPr id="358" name="Shape 358"/>
          <p:cNvSpPr>
            <a:spLocks noGrp="1"/>
          </p:cNvSpPr>
          <p:nvPr>
            <p:ph type="sldNum" sz="quarter" idx="2"/>
          </p:nvPr>
        </p:nvSpPr>
        <p:spPr>
          <a:xfrm>
            <a:off x="8463946" y="6224224"/>
            <a:ext cx="273654" cy="264253"/>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65" name="Shape 365"/>
          <p:cNvSpPr>
            <a:spLocks noGrp="1"/>
          </p:cNvSpPr>
          <p:nvPr>
            <p:ph type="title"/>
          </p:nvPr>
        </p:nvSpPr>
        <p:spPr>
          <a:xfrm>
            <a:off x="889000" y="1149350"/>
            <a:ext cx="10414000" cy="2324100"/>
          </a:xfrm>
          <a:prstGeom prst="rect">
            <a:avLst/>
          </a:prstGeom>
        </p:spPr>
        <p:txBody>
          <a:bodyPr anchor="b">
            <a:normAutofit/>
          </a:bodyPr>
          <a:lstStyle/>
          <a:p>
            <a:r>
              <a:t>Title Text</a:t>
            </a:r>
          </a:p>
        </p:txBody>
      </p:sp>
      <p:sp>
        <p:nvSpPr>
          <p:cNvPr id="366" name="Shape 366"/>
          <p:cNvSpPr>
            <a:spLocks noGrp="1"/>
          </p:cNvSpPr>
          <p:nvPr>
            <p:ph type="body" sz="quarter" idx="1"/>
          </p:nvPr>
        </p:nvSpPr>
        <p:spPr>
          <a:xfrm>
            <a:off x="889000" y="3536950"/>
            <a:ext cx="10414000" cy="793750"/>
          </a:xfrm>
          <a:prstGeom prst="rect">
            <a:avLst/>
          </a:prstGeom>
        </p:spPr>
        <p:txBody>
          <a:bodyPr/>
          <a:lstStyle>
            <a:lvl1pPr marL="0" indent="0" algn="ctr">
              <a:buClrTx/>
              <a:buSzTx/>
              <a:buFontTx/>
              <a:buNone/>
              <a:defRPr sz="1200"/>
            </a:lvl1pPr>
            <a:lvl2pPr marL="0" indent="0" algn="ctr">
              <a:buClrTx/>
              <a:buSzTx/>
              <a:buFontTx/>
              <a:buNone/>
              <a:defRPr sz="1200"/>
            </a:lvl2pPr>
            <a:lvl3pPr marL="0" indent="0" algn="ctr">
              <a:buClrTx/>
              <a:buSzTx/>
              <a:buFontTx/>
              <a:buNone/>
              <a:defRPr sz="1200"/>
            </a:lvl3pPr>
            <a:lvl4pPr marL="0" indent="0" algn="ctr">
              <a:buClrTx/>
              <a:buSzTx/>
              <a:buFontTx/>
              <a:buNone/>
              <a:defRPr sz="1200"/>
            </a:lvl4pPr>
            <a:lvl5pPr marL="0" indent="0" algn="ctr">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Shape 47"/>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48" name="Shape 48"/>
          <p:cNvSpPr>
            <a:spLocks noGrp="1"/>
          </p:cNvSpPr>
          <p:nvPr>
            <p:ph type="body" sz="half" idx="1"/>
          </p:nvPr>
        </p:nvSpPr>
        <p:spPr>
          <a:xfrm>
            <a:off x="755651" y="2090739"/>
            <a:ext cx="5192184" cy="4092577"/>
          </a:xfrm>
          <a:prstGeom prst="rect">
            <a:avLst/>
          </a:prstGeom>
        </p:spPr>
        <p:txBody>
          <a:bodyPr/>
          <a:lstStyle>
            <a:lvl1pPr>
              <a:defRPr sz="2800"/>
            </a:lvl1pPr>
            <a:lvl2pPr marL="609600" indent="-266700">
              <a:defRPr sz="2800"/>
            </a:lvl2pPr>
            <a:lvl3pPr marL="1005838" indent="-320038">
              <a:defRPr sz="2800"/>
            </a:lvl3pPr>
            <a:lvl4pPr marL="1384300" indent="-355600">
              <a:defRPr sz="2800"/>
            </a:lvl4pPr>
            <a:lvl5pPr marL="17272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Shape 56"/>
          <p:cNvSpPr>
            <a:spLocks noGrp="1"/>
          </p:cNvSpPr>
          <p:nvPr>
            <p:ph type="title"/>
          </p:nvPr>
        </p:nvSpPr>
        <p:spPr>
          <a:xfrm>
            <a:off x="609600" y="274638"/>
            <a:ext cx="10972800" cy="1143001"/>
          </a:xfrm>
          <a:prstGeom prst="rect">
            <a:avLst/>
          </a:prstGeom>
        </p:spPr>
        <p:txBody>
          <a:bodyPr>
            <a:normAutofit/>
          </a:bodyPr>
          <a:lstStyle/>
          <a:p>
            <a:r>
              <a:t>Title Text</a:t>
            </a:r>
          </a:p>
        </p:txBody>
      </p:sp>
      <p:sp>
        <p:nvSpPr>
          <p:cNvPr id="57" name="Shape 57"/>
          <p:cNvSpPr>
            <a:spLocks noGrp="1"/>
          </p:cNvSpPr>
          <p:nvPr>
            <p:ph type="body" sz="quarter" idx="1"/>
          </p:nvPr>
        </p:nvSpPr>
        <p:spPr>
          <a:xfrm>
            <a:off x="609600" y="1535112"/>
            <a:ext cx="5386917" cy="639763"/>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body" sz="quarter" idx="13"/>
          </p:nvPr>
        </p:nvSpPr>
        <p:spPr>
          <a:xfrm>
            <a:off x="6193367" y="1535111"/>
            <a:ext cx="5389036" cy="639765"/>
          </a:xfrm>
          <a:prstGeom prst="rect">
            <a:avLst/>
          </a:prstGeom>
        </p:spPr>
        <p:txBody>
          <a:bodyPr anchor="b"/>
          <a:lstStyle/>
          <a:p>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Shape 66"/>
          <p:cNvSpPr>
            <a:spLocks noGrp="1"/>
          </p:cNvSpPr>
          <p:nvPr>
            <p:ph type="title"/>
          </p:nvPr>
        </p:nvSpPr>
        <p:spPr>
          <a:xfrm>
            <a:off x="220133" y="538164"/>
            <a:ext cx="11741153" cy="598488"/>
          </a:xfrm>
          <a:prstGeom prst="rect">
            <a:avLst/>
          </a:prstGeom>
        </p:spPr>
        <p:txBody>
          <a:bodyPr>
            <a:normAutofit/>
          </a:bodyPr>
          <a:lstStyle/>
          <a:p>
            <a:r>
              <a:t>Title Text</a:t>
            </a:r>
          </a:p>
        </p:txBody>
      </p:sp>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Shape 81"/>
          <p:cNvSpPr>
            <a:spLocks noGrp="1"/>
          </p:cNvSpPr>
          <p:nvPr>
            <p:ph type="title"/>
          </p:nvPr>
        </p:nvSpPr>
        <p:spPr>
          <a:xfrm>
            <a:off x="609601" y="273050"/>
            <a:ext cx="4011084" cy="1162050"/>
          </a:xfrm>
          <a:prstGeom prst="rect">
            <a:avLst/>
          </a:prstGeom>
        </p:spPr>
        <p:txBody>
          <a:bodyPr>
            <a:normAutofit/>
          </a:bodyPr>
          <a:lstStyle>
            <a:lvl1pPr>
              <a:defRPr sz="2000"/>
            </a:lvl1pPr>
          </a:lstStyle>
          <a:p>
            <a:r>
              <a:t>Title Text</a:t>
            </a:r>
          </a:p>
        </p:txBody>
      </p:sp>
      <p:sp>
        <p:nvSpPr>
          <p:cNvPr id="82" name="Shape 82"/>
          <p:cNvSpPr>
            <a:spLocks noGrp="1"/>
          </p:cNvSpPr>
          <p:nvPr>
            <p:ph type="body" idx="1"/>
          </p:nvPr>
        </p:nvSpPr>
        <p:spPr>
          <a:xfrm>
            <a:off x="4766733" y="273050"/>
            <a:ext cx="6815667" cy="5853115"/>
          </a:xfrm>
          <a:prstGeom prst="rect">
            <a:avLst/>
          </a:prstGeom>
        </p:spPr>
        <p:txBody>
          <a:bodyPr/>
          <a:lstStyle>
            <a:lvl1pPr>
              <a:defRPr sz="3200"/>
            </a:lvl1pPr>
            <a:lvl2pPr marL="604157" indent="-261256">
              <a:defRPr sz="3200"/>
            </a:lvl2pPr>
            <a:lvl3pPr marL="990600" indent="-304800">
              <a:defRPr sz="3200"/>
            </a:lvl3pPr>
            <a:lvl4pPr marL="1394460" indent="-365760">
              <a:defRPr sz="3200"/>
            </a:lvl4pPr>
            <a:lvl5pPr marL="17373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body" sz="half" idx="13"/>
          </p:nvPr>
        </p:nvSpPr>
        <p:spPr>
          <a:xfrm>
            <a:off x="609599" y="1435101"/>
            <a:ext cx="4011087" cy="4691063"/>
          </a:xfrm>
          <a:prstGeom prst="rect">
            <a:avLst/>
          </a:prstGeom>
        </p:spPr>
        <p:txBody>
          <a:bodyPr/>
          <a:lstStyle/>
          <a:p>
            <a:endParaRP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Shape 91"/>
          <p:cNvSpPr>
            <a:spLocks noGrp="1"/>
          </p:cNvSpPr>
          <p:nvPr>
            <p:ph type="title"/>
          </p:nvPr>
        </p:nvSpPr>
        <p:spPr>
          <a:xfrm>
            <a:off x="2389715" y="4800600"/>
            <a:ext cx="7315202" cy="566738"/>
          </a:xfrm>
          <a:prstGeom prst="rect">
            <a:avLst/>
          </a:prstGeom>
        </p:spPr>
        <p:txBody>
          <a:bodyPr>
            <a:normAutofit/>
          </a:bodyPr>
          <a:lstStyle>
            <a:lvl1pPr>
              <a:defRPr sz="2000"/>
            </a:lvl1pPr>
          </a:lstStyle>
          <a:p>
            <a:r>
              <a:t>Title Text</a:t>
            </a:r>
          </a:p>
        </p:txBody>
      </p:sp>
      <p:sp>
        <p:nvSpPr>
          <p:cNvPr id="92" name="Shape 92"/>
          <p:cNvSpPr>
            <a:spLocks noGrp="1"/>
          </p:cNvSpPr>
          <p:nvPr>
            <p:ph type="pic" sz="half" idx="13"/>
          </p:nvPr>
        </p:nvSpPr>
        <p:spPr>
          <a:xfrm>
            <a:off x="2389715" y="612775"/>
            <a:ext cx="7315202" cy="4114800"/>
          </a:xfrm>
          <a:prstGeom prst="rect">
            <a:avLst/>
          </a:prstGeom>
        </p:spPr>
        <p:txBody>
          <a:bodyPr lIns="91439" tIns="45719" rIns="91439" bIns="45719">
            <a:noAutofit/>
          </a:bodyPr>
          <a:lstStyle/>
          <a:p>
            <a:endParaRPr/>
          </a:p>
        </p:txBody>
      </p:sp>
      <p:sp>
        <p:nvSpPr>
          <p:cNvPr id="93" name="Shape 93"/>
          <p:cNvSpPr>
            <a:spLocks noGrp="1"/>
          </p:cNvSpPr>
          <p:nvPr>
            <p:ph type="body" sz="quarter" idx="1"/>
          </p:nvPr>
        </p:nvSpPr>
        <p:spPr>
          <a:xfrm>
            <a:off x="2389715" y="5367337"/>
            <a:ext cx="7315202" cy="804864"/>
          </a:xfrm>
          <a:prstGeom prst="rect">
            <a:avLst/>
          </a:prstGeom>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49251" y="488950"/>
            <a:ext cx="11485035" cy="0"/>
          </a:xfrm>
          <a:prstGeom prst="line">
            <a:avLst/>
          </a:prstGeom>
          <a:ln w="12700">
            <a:solidFill>
              <a:srgbClr val="000000"/>
            </a:solidFill>
          </a:ln>
        </p:spPr>
        <p:txBody>
          <a:bodyPr lIns="45718" tIns="45718" rIns="45718" bIns="45718"/>
          <a:lstStyle/>
          <a:p>
            <a:endParaRPr/>
          </a:p>
        </p:txBody>
      </p:sp>
      <p:pic>
        <p:nvPicPr>
          <p:cNvPr id="3" name="image1.png" descr="R120_G137_B251-200"/>
          <p:cNvPicPr>
            <a:picLocks noChangeAspect="1"/>
          </p:cNvPicPr>
          <p:nvPr/>
        </p:nvPicPr>
        <p:blipFill>
          <a:blip r:embed="rId39">
            <a:extLst/>
          </a:blip>
          <a:stretch>
            <a:fillRect/>
          </a:stretch>
        </p:blipFill>
        <p:spPr>
          <a:xfrm>
            <a:off x="11040533" y="188914"/>
            <a:ext cx="785286" cy="236537"/>
          </a:xfrm>
          <a:prstGeom prst="rect">
            <a:avLst/>
          </a:prstGeom>
          <a:ln w="12700">
            <a:miter lim="400000"/>
          </a:ln>
        </p:spPr>
      </p:pic>
      <p:sp>
        <p:nvSpPr>
          <p:cNvPr id="4" name="Shape 4"/>
          <p:cNvSpPr/>
          <p:nvPr/>
        </p:nvSpPr>
        <p:spPr>
          <a:xfrm>
            <a:off x="349249" y="6654800"/>
            <a:ext cx="11493504" cy="0"/>
          </a:xfrm>
          <a:prstGeom prst="line">
            <a:avLst/>
          </a:prstGeom>
          <a:ln w="12700">
            <a:solidFill>
              <a:srgbClr val="000000"/>
            </a:solidFill>
          </a:ln>
        </p:spPr>
        <p:txBody>
          <a:bodyPr lIns="45718" tIns="45718" rIns="45718" bIns="45718"/>
          <a:lstStyle/>
          <a:p>
            <a:endParaRPr/>
          </a:p>
        </p:txBody>
      </p:sp>
      <p:sp>
        <p:nvSpPr>
          <p:cNvPr id="5" name="Shape 5"/>
          <p:cNvSpPr/>
          <p:nvPr/>
        </p:nvSpPr>
        <p:spPr>
          <a:xfrm>
            <a:off x="10071100" y="6657974"/>
            <a:ext cx="1894416"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latin typeface="Arial"/>
                <a:ea typeface="Arial"/>
                <a:cs typeface="Arial"/>
                <a:sym typeface="Arial"/>
              </a:defRPr>
            </a:lvl1pPr>
          </a:lstStyle>
          <a:p>
            <a:r>
              <a:t>© 2016 IBM Corporation</a:t>
            </a:r>
          </a:p>
        </p:txBody>
      </p:sp>
      <p:sp>
        <p:nvSpPr>
          <p:cNvPr id="6" name="Shape 6"/>
          <p:cNvSpPr>
            <a:spLocks noGrp="1"/>
          </p:cNvSpPr>
          <p:nvPr>
            <p:ph type="body" idx="1"/>
          </p:nvPr>
        </p:nvSpPr>
        <p:spPr>
          <a:xfrm>
            <a:off x="469900" y="604839"/>
            <a:ext cx="10873317" cy="5578477"/>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title"/>
          </p:nvPr>
        </p:nvSpPr>
        <p:spPr>
          <a:xfrm>
            <a:off x="1826683" y="1371600"/>
            <a:ext cx="9753601" cy="465138"/>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lstStyle/>
          <a:p>
            <a:r>
              <a:t>Title Text</a:t>
            </a:r>
          </a:p>
        </p:txBody>
      </p:sp>
      <p:sp>
        <p:nvSpPr>
          <p:cNvPr id="8" name="Shape 8"/>
          <p:cNvSpPr>
            <a:spLocks noGrp="1"/>
          </p:cNvSpPr>
          <p:nvPr>
            <p:ph type="sldNum" sz="quarter" idx="2"/>
          </p:nvPr>
        </p:nvSpPr>
        <p:spPr>
          <a:xfrm>
            <a:off x="220133" y="6654800"/>
            <a:ext cx="217785" cy="203051"/>
          </a:xfrm>
          <a:prstGeom prst="rect">
            <a:avLst/>
          </a:prstGeom>
          <a:ln w="12700">
            <a:miter lim="400000"/>
          </a:ln>
        </p:spPr>
        <p:txBody>
          <a:bodyPr wrap="none" lIns="46037" tIns="46037" rIns="46037" bIns="46037">
            <a:spAutoFit/>
          </a:bodyPr>
          <a:lstStyle>
            <a:lvl1pPr>
              <a:defRPr sz="800">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ransition spd="med"/>
  <p:txStyles>
    <p:titleStyle>
      <a:lvl1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600" b="1" i="0" u="none" strike="noStrike" cap="none" spc="0" baseline="0">
          <a:ln>
            <a:noFill/>
          </a:ln>
          <a:solidFill>
            <a:srgbClr val="3333FF"/>
          </a:solidFill>
          <a:uFillTx/>
          <a:latin typeface="Arial"/>
          <a:ea typeface="Arial"/>
          <a:cs typeface="Arial"/>
          <a:sym typeface="Arial"/>
        </a:defRPr>
      </a:lvl9pPr>
    </p:titleStyle>
    <p:bodyStyle>
      <a:lvl1pPr marL="228600" marR="0" indent="-22860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1pPr>
      <a:lvl2pPr marL="596900" marR="0" indent="-25400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2pPr>
      <a:lvl3pPr marL="971550" marR="0" indent="-28575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3pPr>
      <a:lvl4pPr marL="1355270" marR="0" indent="-326570" algn="l" defTabSz="914400" rtl="0" latinLnBrk="0">
        <a:lnSpc>
          <a:spcPct val="100000"/>
        </a:lnSpc>
        <a:spcBef>
          <a:spcPts val="0"/>
        </a:spcBef>
        <a:spcAft>
          <a:spcPts val="0"/>
        </a:spcAft>
        <a:buClr>
          <a:srgbClr val="000000"/>
        </a:buClr>
        <a:buSzPct val="65000"/>
        <a:buFont typeface="Wingdings"/>
        <a:buChar char="❑"/>
        <a:tabLst/>
        <a:defRPr sz="2000" b="1" i="0" u="none" strike="noStrike" cap="none" spc="0" baseline="0">
          <a:ln>
            <a:noFill/>
          </a:ln>
          <a:solidFill>
            <a:srgbClr val="000000"/>
          </a:solidFill>
          <a:uFillTx/>
          <a:latin typeface="Arial"/>
          <a:ea typeface="Arial"/>
          <a:cs typeface="Arial"/>
          <a:sym typeface="Arial"/>
        </a:defRPr>
      </a:lvl4pPr>
      <a:lvl5pPr marL="1698170" marR="0" indent="-32657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5pPr>
      <a:lvl6pPr marL="2571750" marR="0" indent="-28575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6pPr>
      <a:lvl7pPr marL="3028950" marR="0" indent="-28575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7pPr>
      <a:lvl8pPr marL="3486150" marR="0" indent="-28575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8pPr>
      <a:lvl9pPr marL="3943350" marR="0" indent="-285750" algn="l" defTabSz="914400" rtl="0" latinLnBrk="0">
        <a:lnSpc>
          <a:spcPct val="100000"/>
        </a:lnSpc>
        <a:spcBef>
          <a:spcPts val="0"/>
        </a:spcBef>
        <a:spcAft>
          <a:spcPts val="0"/>
        </a:spcAft>
        <a:buClr>
          <a:srgbClr val="000000"/>
        </a:buClr>
        <a:buSzPct val="100000"/>
        <a:buFont typeface="Wingdings"/>
        <a:buChar char="▪"/>
        <a:tabLst/>
        <a:defRPr sz="2000" b="1" i="0" u="none" strike="noStrike" cap="none" spc="0" baseline="0">
          <a:ln>
            <a:noFill/>
          </a:ln>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Relationship Id="rId4" Type="http://schemas.openxmlformats.org/officeDocument/2006/relationships/image" Target="../media/image19.tif"/><Relationship Id="rId5" Type="http://schemas.openxmlformats.org/officeDocument/2006/relationships/image" Target="../media/image20.jpeg"/><Relationship Id="rId6"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gchattman1/SparkLA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title"/>
          </p:nvPr>
        </p:nvSpPr>
        <p:spPr>
          <a:xfrm>
            <a:off x="2860674" y="1716089"/>
            <a:ext cx="6327778" cy="2236789"/>
          </a:xfrm>
          <a:prstGeom prst="rect">
            <a:avLst/>
          </a:prstGeom>
        </p:spPr>
        <p:txBody>
          <a:bodyPr anchor="t"/>
          <a:lstStyle/>
          <a:p>
            <a:pPr>
              <a:tabLst>
                <a:tab pos="914400" algn="l"/>
              </a:tabLst>
              <a:defRPr sz="4000"/>
            </a:pPr>
            <a:r>
              <a:t/>
            </a:r>
            <a:br/>
            <a:r>
              <a:rPr sz="1200"/>
              <a:t> </a:t>
            </a:r>
            <a:br>
              <a:rPr sz="1200"/>
            </a:br>
            <a:r>
              <a:rPr sz="1200"/>
              <a:t/>
            </a:r>
            <a:br>
              <a:rPr sz="1200"/>
            </a:br>
            <a:endParaRPr sz="1200"/>
          </a:p>
        </p:txBody>
      </p:sp>
      <p:sp>
        <p:nvSpPr>
          <p:cNvPr id="377" name="Shape 377"/>
          <p:cNvSpPr/>
          <p:nvPr/>
        </p:nvSpPr>
        <p:spPr>
          <a:xfrm>
            <a:off x="2068513" y="4706939"/>
            <a:ext cx="5779699" cy="67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b="1">
                <a:solidFill>
                  <a:schemeClr val="accent2"/>
                </a:solidFill>
                <a:latin typeface="+mj-lt"/>
                <a:ea typeface="+mj-ea"/>
                <a:cs typeface="+mj-cs"/>
                <a:sym typeface="Calibri"/>
              </a:defRPr>
            </a:pPr>
            <a:r>
              <a:t>Hands on Introduction to Apache Spark for </a:t>
            </a:r>
          </a:p>
          <a:p>
            <a:pPr>
              <a:defRPr sz="2000" b="1">
                <a:solidFill>
                  <a:schemeClr val="accent2"/>
                </a:solidFill>
                <a:latin typeface="+mj-lt"/>
                <a:ea typeface="+mj-ea"/>
                <a:cs typeface="+mj-cs"/>
                <a:sym typeface="Calibri"/>
              </a:defRPr>
            </a:pPr>
            <a:r>
              <a:t>Data Engineers, Data Scientists, and Developers</a:t>
            </a:r>
          </a:p>
        </p:txBody>
      </p:sp>
      <p:sp>
        <p:nvSpPr>
          <p:cNvPr id="378" name="Shape 378"/>
          <p:cNvSpPr/>
          <p:nvPr/>
        </p:nvSpPr>
        <p:spPr>
          <a:xfrm>
            <a:off x="1912939" y="2957514"/>
            <a:ext cx="6586537" cy="1027987"/>
          </a:xfrm>
          <a:prstGeom prst="rect">
            <a:avLst/>
          </a:prstGeom>
          <a:ln w="12700">
            <a:miter lim="400000"/>
          </a:ln>
          <a:extLst>
            <a:ext uri="{C572A759-6A51-4108-AA02-DFA0A04FC94B}">
              <ma14:wrappingTextBoxFlag xmlns:ma14="http://schemas.microsoft.com/office/mac/drawingml/2011/main" val="1"/>
            </a:ext>
          </a:extLst>
        </p:spPr>
        <p:txBody>
          <a:bodyPr lIns="108863" tIns="108863" rIns="108863" bIns="108863">
            <a:spAutoFit/>
          </a:bodyPr>
          <a:lstStyle>
            <a:lvl1pPr defTabSz="542925">
              <a:lnSpc>
                <a:spcPct val="120000"/>
              </a:lnSpc>
              <a:spcBef>
                <a:spcPts val="500"/>
              </a:spcBef>
              <a:defRPr sz="2400">
                <a:solidFill>
                  <a:srgbClr val="5A5C5E"/>
                </a:solidFill>
                <a:latin typeface="HelvNeue for IBM Light"/>
                <a:ea typeface="HelvNeue for IBM Light"/>
                <a:cs typeface="HelvNeue for IBM Light"/>
                <a:sym typeface="HelvNeue for IBM Light"/>
              </a:defRPr>
            </a:lvl1pPr>
          </a:lstStyle>
          <a:p>
            <a:r>
              <a:t>Power of data. Simplicity of design. Speed of innovation.</a:t>
            </a:r>
          </a:p>
        </p:txBody>
      </p:sp>
      <p:pic>
        <p:nvPicPr>
          <p:cNvPr id="379" name="image5.png" descr="http://spark.apache.org/images/spark-logo.png"/>
          <p:cNvPicPr>
            <a:picLocks noChangeAspect="1"/>
          </p:cNvPicPr>
          <p:nvPr/>
        </p:nvPicPr>
        <p:blipFill>
          <a:blip r:embed="rId3">
            <a:extLst/>
          </a:blip>
          <a:stretch>
            <a:fillRect/>
          </a:stretch>
        </p:blipFill>
        <p:spPr>
          <a:xfrm>
            <a:off x="4383087" y="1339850"/>
            <a:ext cx="2286002" cy="1617664"/>
          </a:xfrm>
          <a:prstGeom prst="rect">
            <a:avLst/>
          </a:prstGeom>
          <a:ln w="12700">
            <a:miter lim="400000"/>
          </a:ln>
        </p:spPr>
      </p:pic>
      <p:pic>
        <p:nvPicPr>
          <p:cNvPr id="380" name="image6.png" descr="http://upload.wikimedia.org/wikipedia/commons/thumb/5/51/IBM_logo.svg/2000px-IBM_logo.svg.png"/>
          <p:cNvPicPr>
            <a:picLocks noChangeAspect="1"/>
          </p:cNvPicPr>
          <p:nvPr/>
        </p:nvPicPr>
        <p:blipFill>
          <a:blip r:embed="rId4">
            <a:extLst/>
          </a:blip>
          <a:stretch>
            <a:fillRect/>
          </a:stretch>
        </p:blipFill>
        <p:spPr>
          <a:xfrm>
            <a:off x="2068514" y="1922464"/>
            <a:ext cx="1685927" cy="898527"/>
          </a:xfrm>
          <a:prstGeom prst="rect">
            <a:avLst/>
          </a:prstGeom>
          <a:ln w="12700">
            <a:miter lim="400000"/>
          </a:ln>
        </p:spPr>
      </p:pic>
      <p:sp>
        <p:nvSpPr>
          <p:cNvPr id="381" name="Shape 381"/>
          <p:cNvSpPr/>
          <p:nvPr/>
        </p:nvSpPr>
        <p:spPr>
          <a:xfrm>
            <a:off x="4125912" y="1758949"/>
            <a:ext cx="2" cy="1244602"/>
          </a:xfrm>
          <a:prstGeom prst="line">
            <a:avLst/>
          </a:prstGeom>
          <a:ln w="133350">
            <a:solidFill>
              <a:srgbClr val="595959"/>
            </a:solidFill>
          </a:ln>
          <a:effectLst>
            <a:outerShdw blurRad="38100" dist="20000" dir="5400000" rotWithShape="0">
              <a:srgbClr val="000000">
                <a:alpha val="37999"/>
              </a:srgbClr>
            </a:outerShdw>
          </a:effectLst>
        </p:spPr>
        <p:txBody>
          <a:bodyPr lIns="45718" tIns="45718" rIns="45718" bIns="45718"/>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464" name="Shape 464"/>
          <p:cNvSpPr>
            <a:spLocks noGrp="1"/>
          </p:cNvSpPr>
          <p:nvPr>
            <p:ph type="title"/>
          </p:nvPr>
        </p:nvSpPr>
        <p:spPr>
          <a:xfrm>
            <a:off x="220132" y="538162"/>
            <a:ext cx="11741155" cy="598490"/>
          </a:xfrm>
          <a:prstGeom prst="rect">
            <a:avLst/>
          </a:prstGeom>
        </p:spPr>
        <p:txBody>
          <a:bodyPr/>
          <a:lstStyle/>
          <a:p>
            <a:r>
              <a:t>Infuse the Portfolio</a:t>
            </a:r>
          </a:p>
        </p:txBody>
      </p:sp>
      <p:pic>
        <p:nvPicPr>
          <p:cNvPr id="465" name="image23.tif"/>
          <p:cNvPicPr>
            <a:picLocks noChangeAspect="1"/>
          </p:cNvPicPr>
          <p:nvPr/>
        </p:nvPicPr>
        <p:blipFill>
          <a:blip r:embed="rId3">
            <a:extLst/>
          </a:blip>
          <a:stretch>
            <a:fillRect/>
          </a:stretch>
        </p:blipFill>
        <p:spPr>
          <a:xfrm>
            <a:off x="7030570" y="1656246"/>
            <a:ext cx="3886202" cy="635002"/>
          </a:xfrm>
          <a:prstGeom prst="rect">
            <a:avLst/>
          </a:prstGeom>
          <a:ln w="12700">
            <a:miter lim="400000"/>
          </a:ln>
        </p:spPr>
      </p:pic>
      <p:pic>
        <p:nvPicPr>
          <p:cNvPr id="466" name="image24.tif"/>
          <p:cNvPicPr>
            <a:picLocks noChangeAspect="1"/>
          </p:cNvPicPr>
          <p:nvPr/>
        </p:nvPicPr>
        <p:blipFill>
          <a:blip r:embed="rId4">
            <a:extLst/>
          </a:blip>
          <a:stretch>
            <a:fillRect/>
          </a:stretch>
        </p:blipFill>
        <p:spPr>
          <a:xfrm>
            <a:off x="7030570" y="3345274"/>
            <a:ext cx="4349752" cy="2255428"/>
          </a:xfrm>
          <a:prstGeom prst="rect">
            <a:avLst/>
          </a:prstGeom>
          <a:ln w="12700">
            <a:miter lim="400000"/>
          </a:ln>
        </p:spPr>
      </p:pic>
      <p:pic>
        <p:nvPicPr>
          <p:cNvPr id="467" name="image25.jpeg" descr="mage result for biginsights"/>
          <p:cNvPicPr>
            <a:picLocks noChangeAspect="1"/>
          </p:cNvPicPr>
          <p:nvPr/>
        </p:nvPicPr>
        <p:blipFill>
          <a:blip r:embed="rId5">
            <a:extLst/>
          </a:blip>
          <a:srcRect t="65379" r="57889"/>
          <a:stretch>
            <a:fillRect/>
          </a:stretch>
        </p:blipFill>
        <p:spPr>
          <a:xfrm>
            <a:off x="1640540" y="1656246"/>
            <a:ext cx="2956579" cy="1826543"/>
          </a:xfrm>
          <a:prstGeom prst="rect">
            <a:avLst/>
          </a:prstGeom>
          <a:ln w="12700">
            <a:miter lim="400000"/>
          </a:ln>
        </p:spPr>
      </p:pic>
      <p:pic>
        <p:nvPicPr>
          <p:cNvPr id="468" name="image26.jpeg" descr="mage result for ibm bluemix"/>
          <p:cNvPicPr>
            <a:picLocks noChangeAspect="1"/>
          </p:cNvPicPr>
          <p:nvPr/>
        </p:nvPicPr>
        <p:blipFill>
          <a:blip r:embed="rId6">
            <a:extLst/>
          </a:blip>
          <a:stretch>
            <a:fillRect/>
          </a:stretch>
        </p:blipFill>
        <p:spPr>
          <a:xfrm>
            <a:off x="1425387" y="3435818"/>
            <a:ext cx="3171733" cy="317173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sldNum" sz="quarter" idx="4294967295"/>
          </p:nvPr>
        </p:nvSpPr>
        <p:spPr>
          <a:xfrm>
            <a:off x="220132" y="6654799"/>
            <a:ext cx="210244"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473" name="Shape 473"/>
          <p:cNvSpPr>
            <a:spLocks noGrp="1"/>
          </p:cNvSpPr>
          <p:nvPr>
            <p:ph type="title"/>
          </p:nvPr>
        </p:nvSpPr>
        <p:spPr>
          <a:xfrm>
            <a:off x="220132" y="538162"/>
            <a:ext cx="11741155" cy="598490"/>
          </a:xfrm>
          <a:prstGeom prst="rect">
            <a:avLst/>
          </a:prstGeom>
        </p:spPr>
        <p:txBody>
          <a:bodyPr/>
          <a:lstStyle/>
          <a:p>
            <a:r>
              <a:t>Foster the Community: Big Data University</a:t>
            </a:r>
          </a:p>
        </p:txBody>
      </p:sp>
      <p:pic>
        <p:nvPicPr>
          <p:cNvPr id="474" name="image27.png"/>
          <p:cNvPicPr>
            <a:picLocks noChangeAspect="1"/>
          </p:cNvPicPr>
          <p:nvPr/>
        </p:nvPicPr>
        <p:blipFill>
          <a:blip r:embed="rId3">
            <a:extLst/>
          </a:blip>
          <a:srcRect t="7526" b="8910"/>
          <a:stretch>
            <a:fillRect/>
          </a:stretch>
        </p:blipFill>
        <p:spPr>
          <a:xfrm>
            <a:off x="0" y="1136651"/>
            <a:ext cx="12192000" cy="572134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479" name="Shape 479"/>
          <p:cNvSpPr>
            <a:spLocks noGrp="1"/>
          </p:cNvSpPr>
          <p:nvPr>
            <p:ph type="title"/>
          </p:nvPr>
        </p:nvSpPr>
        <p:spPr>
          <a:xfrm>
            <a:off x="220132" y="538162"/>
            <a:ext cx="11741155" cy="598490"/>
          </a:xfrm>
          <a:prstGeom prst="rect">
            <a:avLst/>
          </a:prstGeom>
        </p:spPr>
        <p:txBody>
          <a:bodyPr/>
          <a:lstStyle/>
          <a:p>
            <a:r>
              <a:t>Foster the Community: Data Science Experience</a:t>
            </a:r>
          </a:p>
        </p:txBody>
      </p:sp>
      <p:pic>
        <p:nvPicPr>
          <p:cNvPr id="480" name="image28.png"/>
          <p:cNvPicPr>
            <a:picLocks noChangeAspect="1"/>
          </p:cNvPicPr>
          <p:nvPr/>
        </p:nvPicPr>
        <p:blipFill>
          <a:blip r:embed="rId3">
            <a:extLst/>
          </a:blip>
          <a:srcRect t="11459" b="8632"/>
          <a:stretch>
            <a:fillRect/>
          </a:stretch>
        </p:blipFill>
        <p:spPr>
          <a:xfrm>
            <a:off x="0" y="1136650"/>
            <a:ext cx="12192000" cy="572135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485" name="Shape 485"/>
          <p:cNvSpPr>
            <a:spLocks noGrp="1"/>
          </p:cNvSpPr>
          <p:nvPr>
            <p:ph type="title"/>
          </p:nvPr>
        </p:nvSpPr>
        <p:spPr>
          <a:xfrm>
            <a:off x="220132" y="538162"/>
            <a:ext cx="11741155" cy="598490"/>
          </a:xfrm>
          <a:prstGeom prst="rect">
            <a:avLst/>
          </a:prstGeom>
        </p:spPr>
        <p:txBody>
          <a:bodyPr/>
          <a:lstStyle/>
          <a:p>
            <a:r>
              <a:t>Foster the Community: Bluemix</a:t>
            </a:r>
          </a:p>
        </p:txBody>
      </p:sp>
      <p:pic>
        <p:nvPicPr>
          <p:cNvPr id="486" name="image29.png"/>
          <p:cNvPicPr>
            <a:picLocks noChangeAspect="1"/>
          </p:cNvPicPr>
          <p:nvPr/>
        </p:nvPicPr>
        <p:blipFill>
          <a:blip r:embed="rId3">
            <a:extLst/>
          </a:blip>
          <a:srcRect t="7592" b="8519"/>
          <a:stretch>
            <a:fillRect/>
          </a:stretch>
        </p:blipFill>
        <p:spPr>
          <a:xfrm>
            <a:off x="0" y="1104900"/>
            <a:ext cx="12192000" cy="57531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Spark Use Cases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493" name="Shape 493"/>
          <p:cNvSpPr>
            <a:spLocks noGrp="1"/>
          </p:cNvSpPr>
          <p:nvPr>
            <p:ph type="title"/>
          </p:nvPr>
        </p:nvSpPr>
        <p:spPr>
          <a:xfrm>
            <a:off x="220132" y="538162"/>
            <a:ext cx="11741155" cy="598490"/>
          </a:xfrm>
          <a:prstGeom prst="rect">
            <a:avLst/>
          </a:prstGeom>
        </p:spPr>
        <p:txBody>
          <a:bodyPr/>
          <a:lstStyle/>
          <a:p>
            <a:r>
              <a:t>Use Case: SolutionInc</a:t>
            </a:r>
          </a:p>
        </p:txBody>
      </p:sp>
      <p:pic>
        <p:nvPicPr>
          <p:cNvPr id="494" name="image30.png" descr="Screen Shot 2016-03-09 at 4.29.30 PM.png"/>
          <p:cNvPicPr>
            <a:picLocks noChangeAspect="1"/>
          </p:cNvPicPr>
          <p:nvPr/>
        </p:nvPicPr>
        <p:blipFill>
          <a:blip r:embed="rId3">
            <a:extLst/>
          </a:blip>
          <a:stretch>
            <a:fillRect/>
          </a:stretch>
        </p:blipFill>
        <p:spPr>
          <a:xfrm>
            <a:off x="1518709" y="944281"/>
            <a:ext cx="9144001" cy="576580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499" name="Shape 499"/>
          <p:cNvSpPr>
            <a:spLocks noGrp="1"/>
          </p:cNvSpPr>
          <p:nvPr>
            <p:ph type="title"/>
          </p:nvPr>
        </p:nvSpPr>
        <p:spPr>
          <a:xfrm>
            <a:off x="220132" y="538162"/>
            <a:ext cx="11741155" cy="598490"/>
          </a:xfrm>
          <a:prstGeom prst="rect">
            <a:avLst/>
          </a:prstGeom>
        </p:spPr>
        <p:txBody>
          <a:bodyPr/>
          <a:lstStyle/>
          <a:p>
            <a:r>
              <a:t>Use Case: Sensitel</a:t>
            </a:r>
          </a:p>
        </p:txBody>
      </p:sp>
      <p:pic>
        <p:nvPicPr>
          <p:cNvPr id="500" name="image31.png" descr="Screen Shot 2016-03-09 at 3.46.20 PM.png"/>
          <p:cNvPicPr>
            <a:picLocks noChangeAspect="1"/>
          </p:cNvPicPr>
          <p:nvPr/>
        </p:nvPicPr>
        <p:blipFill>
          <a:blip r:embed="rId3">
            <a:extLst/>
          </a:blip>
          <a:stretch>
            <a:fillRect/>
          </a:stretch>
        </p:blipFill>
        <p:spPr>
          <a:xfrm>
            <a:off x="1533525" y="1136650"/>
            <a:ext cx="9134476" cy="572135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What is Apache Spark?</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507" name="Shape 507"/>
          <p:cNvSpPr>
            <a:spLocks noGrp="1"/>
          </p:cNvSpPr>
          <p:nvPr>
            <p:ph type="title"/>
          </p:nvPr>
        </p:nvSpPr>
        <p:spPr>
          <a:xfrm>
            <a:off x="220132" y="538162"/>
            <a:ext cx="11741155" cy="598490"/>
          </a:xfrm>
          <a:prstGeom prst="rect">
            <a:avLst/>
          </a:prstGeom>
        </p:spPr>
        <p:txBody>
          <a:bodyPr/>
          <a:lstStyle/>
          <a:p>
            <a:r>
              <a:t>Introducing Apache Spark</a:t>
            </a:r>
          </a:p>
        </p:txBody>
      </p:sp>
      <p:sp>
        <p:nvSpPr>
          <p:cNvPr id="508" name="Shape 508"/>
          <p:cNvSpPr>
            <a:spLocks noGrp="1"/>
          </p:cNvSpPr>
          <p:nvPr>
            <p:ph type="body" idx="1"/>
          </p:nvPr>
        </p:nvSpPr>
        <p:spPr>
          <a:xfrm>
            <a:off x="220132" y="1236661"/>
            <a:ext cx="11741155" cy="5167316"/>
          </a:xfrm>
          <a:prstGeom prst="rect">
            <a:avLst/>
          </a:prstGeom>
        </p:spPr>
        <p:txBody>
          <a:bodyPr/>
          <a:lstStyle/>
          <a:p>
            <a:pPr>
              <a:defRPr sz="3200"/>
            </a:pPr>
            <a:r>
              <a:t>General purpose distributed data processing engine</a:t>
            </a:r>
          </a:p>
          <a:p>
            <a:pPr>
              <a:defRPr sz="3200"/>
            </a:pPr>
            <a:r>
              <a:t>AMPLab at UC Berkeley</a:t>
            </a:r>
          </a:p>
          <a:p>
            <a:pPr marL="571500" lvl="1" indent="-228600">
              <a:buFont typeface="Arial"/>
              <a:defRPr sz="2800" b="0"/>
            </a:pPr>
            <a:r>
              <a:t>Started by Matei Zaharia in 2009</a:t>
            </a:r>
            <a:endParaRPr sz="1800"/>
          </a:p>
          <a:p>
            <a:pPr marL="571500" lvl="1" indent="-228600">
              <a:buFont typeface="Arial"/>
              <a:defRPr sz="2800" b="0"/>
            </a:pPr>
            <a:r>
              <a:t>Creators founded Databricks</a:t>
            </a:r>
            <a:endParaRPr sz="1800"/>
          </a:p>
          <a:p>
            <a:pPr marL="914400" lvl="2" indent="-228600">
              <a:buFontTx/>
              <a:defRPr sz="2400" b="0"/>
            </a:pPr>
            <a:r>
              <a:t>IBM partners with DB</a:t>
            </a:r>
            <a:endParaRPr sz="1600"/>
          </a:p>
          <a:p>
            <a:pPr>
              <a:defRPr sz="3200"/>
            </a:pPr>
            <a:r>
              <a:t>Apache open source project</a:t>
            </a:r>
          </a:p>
          <a:p>
            <a:pPr marL="571500" lvl="1" indent="-228600">
              <a:buFont typeface="Arial"/>
              <a:defRPr sz="2800" b="0"/>
            </a:pPr>
            <a:r>
              <a:t>Initial release May 2014</a:t>
            </a:r>
            <a:endParaRPr sz="1800"/>
          </a:p>
          <a:p>
            <a:pPr marL="571500" lvl="1" indent="-228600">
              <a:buFont typeface="Arial"/>
              <a:defRPr sz="2800" b="0"/>
            </a:pPr>
            <a:r>
              <a:t>Current version 2.0.2 released November 2016</a:t>
            </a:r>
          </a:p>
        </p:txBody>
      </p:sp>
      <p:pic>
        <p:nvPicPr>
          <p:cNvPr id="509" name="image32.png" descr="http://spark.apache.org/images/spark-logo-trademark.png"/>
          <p:cNvPicPr>
            <a:picLocks noChangeAspect="1"/>
          </p:cNvPicPr>
          <p:nvPr/>
        </p:nvPicPr>
        <p:blipFill>
          <a:blip r:embed="rId2">
            <a:extLst/>
          </a:blip>
          <a:stretch>
            <a:fillRect/>
          </a:stretch>
        </p:blipFill>
        <p:spPr>
          <a:xfrm>
            <a:off x="8162363" y="4289611"/>
            <a:ext cx="3581402" cy="190500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512" name="Shape 512"/>
          <p:cNvSpPr>
            <a:spLocks noGrp="1"/>
          </p:cNvSpPr>
          <p:nvPr>
            <p:ph type="title"/>
          </p:nvPr>
        </p:nvSpPr>
        <p:spPr>
          <a:xfrm>
            <a:off x="220132" y="538162"/>
            <a:ext cx="11741155" cy="598490"/>
          </a:xfrm>
          <a:prstGeom prst="rect">
            <a:avLst/>
          </a:prstGeom>
        </p:spPr>
        <p:txBody>
          <a:bodyPr/>
          <a:lstStyle/>
          <a:p>
            <a:r>
              <a:t>Spark and the Key Libraries</a:t>
            </a:r>
          </a:p>
        </p:txBody>
      </p:sp>
      <p:grpSp>
        <p:nvGrpSpPr>
          <p:cNvPr id="515" name="Group 515"/>
          <p:cNvGrpSpPr/>
          <p:nvPr/>
        </p:nvGrpSpPr>
        <p:grpSpPr>
          <a:xfrm>
            <a:off x="1384300" y="4387934"/>
            <a:ext cx="8686800" cy="1339769"/>
            <a:chOff x="0" y="0"/>
            <a:chExt cx="8686800" cy="1339768"/>
          </a:xfrm>
        </p:grpSpPr>
        <p:sp>
          <p:nvSpPr>
            <p:cNvPr id="513" name="Shape 513"/>
            <p:cNvSpPr/>
            <p:nvPr/>
          </p:nvSpPr>
          <p:spPr>
            <a:xfrm>
              <a:off x="0" y="-1"/>
              <a:ext cx="8686800" cy="1339769"/>
            </a:xfrm>
            <a:prstGeom prst="rect">
              <a:avLst/>
            </a:prstGeom>
            <a:solidFill>
              <a:srgbClr val="EB6D00"/>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14" name="Shape 514"/>
            <p:cNvSpPr/>
            <p:nvPr/>
          </p:nvSpPr>
          <p:spPr>
            <a:xfrm>
              <a:off x="0" y="487778"/>
              <a:ext cx="8686800" cy="364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Helvetica Neue Thin"/>
                  <a:ea typeface="Helvetica Neue Thin"/>
                  <a:cs typeface="Helvetica Neue Thin"/>
                  <a:sym typeface="Helvetica Neue Thin"/>
                </a:defRPr>
              </a:lvl1pPr>
            </a:lstStyle>
            <a:p>
              <a:r>
                <a:t>Spark Core</a:t>
              </a:r>
            </a:p>
          </p:txBody>
        </p:sp>
      </p:grpSp>
      <p:grpSp>
        <p:nvGrpSpPr>
          <p:cNvPr id="528" name="Group 528"/>
          <p:cNvGrpSpPr/>
          <p:nvPr/>
        </p:nvGrpSpPr>
        <p:grpSpPr>
          <a:xfrm>
            <a:off x="1384299" y="2212966"/>
            <a:ext cx="8675999" cy="2006175"/>
            <a:chOff x="0" y="-2"/>
            <a:chExt cx="8675997" cy="2006173"/>
          </a:xfrm>
        </p:grpSpPr>
        <p:grpSp>
          <p:nvGrpSpPr>
            <p:cNvPr id="518" name="Group 518"/>
            <p:cNvGrpSpPr/>
            <p:nvPr/>
          </p:nvGrpSpPr>
          <p:grpSpPr>
            <a:xfrm>
              <a:off x="-1" y="-3"/>
              <a:ext cx="2031245" cy="2006175"/>
              <a:chOff x="0" y="-1"/>
              <a:chExt cx="2031243" cy="2006173"/>
            </a:xfrm>
          </p:grpSpPr>
          <p:sp>
            <p:nvSpPr>
              <p:cNvPr id="516" name="Shape 516"/>
              <p:cNvSpPr/>
              <p:nvPr/>
            </p:nvSpPr>
            <p:spPr>
              <a:xfrm>
                <a:off x="-1" y="-2"/>
                <a:ext cx="2031245" cy="2006174"/>
              </a:xfrm>
              <a:prstGeom prst="rect">
                <a:avLst/>
              </a:prstGeom>
              <a:solidFill>
                <a:srgbClr val="B9E1FF"/>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17" name="Shape 517"/>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latin typeface="Helvetica Neue Thin"/>
                    <a:ea typeface="Helvetica Neue Thin"/>
                    <a:cs typeface="Helvetica Neue Thin"/>
                    <a:sym typeface="Helvetica Neue Thin"/>
                  </a:defRPr>
                </a:lvl1pPr>
              </a:lstStyle>
              <a:p>
                <a:r>
                  <a:t>Spark SQL</a:t>
                </a:r>
              </a:p>
            </p:txBody>
          </p:sp>
        </p:grpSp>
        <p:grpSp>
          <p:nvGrpSpPr>
            <p:cNvPr id="521" name="Group 521"/>
            <p:cNvGrpSpPr/>
            <p:nvPr/>
          </p:nvGrpSpPr>
          <p:grpSpPr>
            <a:xfrm>
              <a:off x="2214917" y="-3"/>
              <a:ext cx="2031244" cy="2006175"/>
              <a:chOff x="0" y="-1"/>
              <a:chExt cx="2031243" cy="2006173"/>
            </a:xfrm>
          </p:grpSpPr>
          <p:sp>
            <p:nvSpPr>
              <p:cNvPr id="519" name="Shape 519"/>
              <p:cNvSpPr/>
              <p:nvPr/>
            </p:nvSpPr>
            <p:spPr>
              <a:xfrm>
                <a:off x="-1" y="-2"/>
                <a:ext cx="2031245" cy="2006174"/>
              </a:xfrm>
              <a:prstGeom prst="rect">
                <a:avLst/>
              </a:prstGeom>
              <a:solidFill>
                <a:srgbClr val="B9E1FF"/>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20" name="Shape 520"/>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latin typeface="Helvetica Neue Thin"/>
                    <a:ea typeface="Helvetica Neue Thin"/>
                    <a:cs typeface="Helvetica Neue Thin"/>
                    <a:sym typeface="Helvetica Neue Thin"/>
                  </a:defRPr>
                </a:lvl1pPr>
              </a:lstStyle>
              <a:p>
                <a:r>
                  <a:t>Spark Streaming</a:t>
                </a:r>
              </a:p>
            </p:txBody>
          </p:sp>
        </p:grpSp>
        <p:grpSp>
          <p:nvGrpSpPr>
            <p:cNvPr id="524" name="Group 524"/>
            <p:cNvGrpSpPr/>
            <p:nvPr/>
          </p:nvGrpSpPr>
          <p:grpSpPr>
            <a:xfrm>
              <a:off x="4429837" y="-3"/>
              <a:ext cx="2031244" cy="2006175"/>
              <a:chOff x="0" y="-1"/>
              <a:chExt cx="2031243" cy="2006173"/>
            </a:xfrm>
          </p:grpSpPr>
          <p:sp>
            <p:nvSpPr>
              <p:cNvPr id="522" name="Shape 522"/>
              <p:cNvSpPr/>
              <p:nvPr/>
            </p:nvSpPr>
            <p:spPr>
              <a:xfrm>
                <a:off x="-1" y="-2"/>
                <a:ext cx="2031245" cy="2006174"/>
              </a:xfrm>
              <a:prstGeom prst="rect">
                <a:avLst/>
              </a:prstGeom>
              <a:solidFill>
                <a:srgbClr val="B9E1FF"/>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23" name="Shape 523"/>
              <p:cNvSpPr/>
              <p:nvPr/>
            </p:nvSpPr>
            <p:spPr>
              <a:xfrm>
                <a:off x="-1" y="782861"/>
                <a:ext cx="2031245" cy="44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a:solidFill>
                      <a:srgbClr val="FFFFFF"/>
                    </a:solidFill>
                    <a:latin typeface="Helvetica Neue Thin"/>
                    <a:ea typeface="Helvetica Neue Thin"/>
                    <a:cs typeface="Helvetica Neue Thin"/>
                    <a:sym typeface="Helvetica Neue Thin"/>
                  </a:defRPr>
                </a:pPr>
                <a:r>
                  <a:t>MLlib </a:t>
                </a:r>
                <a:br/>
                <a:r>
                  <a:rPr sz="1100"/>
                  <a:t>Machine Learning</a:t>
                </a:r>
              </a:p>
            </p:txBody>
          </p:sp>
        </p:grpSp>
        <p:grpSp>
          <p:nvGrpSpPr>
            <p:cNvPr id="527" name="Group 527"/>
            <p:cNvGrpSpPr/>
            <p:nvPr/>
          </p:nvGrpSpPr>
          <p:grpSpPr>
            <a:xfrm>
              <a:off x="6644754" y="-3"/>
              <a:ext cx="2031244" cy="2006175"/>
              <a:chOff x="0" y="-1"/>
              <a:chExt cx="2031243" cy="2006173"/>
            </a:xfrm>
          </p:grpSpPr>
          <p:sp>
            <p:nvSpPr>
              <p:cNvPr id="525" name="Shape 525"/>
              <p:cNvSpPr/>
              <p:nvPr/>
            </p:nvSpPr>
            <p:spPr>
              <a:xfrm>
                <a:off x="-1" y="-2"/>
                <a:ext cx="2031245" cy="2006174"/>
              </a:xfrm>
              <a:prstGeom prst="rect">
                <a:avLst/>
              </a:prstGeom>
              <a:solidFill>
                <a:srgbClr val="B9E1FF"/>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solidFill>
                      <a:srgbClr val="FFFFFF"/>
                    </a:solidFill>
                    <a:latin typeface="Helvetica Neue Thin"/>
                    <a:ea typeface="Helvetica Neue Thin"/>
                    <a:cs typeface="Helvetica Neue Thin"/>
                    <a:sym typeface="Helvetica Neue Thin"/>
                  </a:defRPr>
                </a:pPr>
                <a:endParaRPr/>
              </a:p>
            </p:txBody>
          </p:sp>
          <p:sp>
            <p:nvSpPr>
              <p:cNvPr id="526" name="Shape 526"/>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a:solidFill>
                      <a:srgbClr val="FFFFFF"/>
                    </a:solidFill>
                    <a:latin typeface="Helvetica Neue Thin"/>
                    <a:ea typeface="Helvetica Neue Thin"/>
                    <a:cs typeface="Helvetica Neue Thin"/>
                    <a:sym typeface="Helvetica Neue Thin"/>
                  </a:defRPr>
                </a:pPr>
                <a:r>
                  <a:t>GraphX </a:t>
                </a:r>
                <a:r>
                  <a:rPr sz="1100"/>
                  <a:t>Graphing</a:t>
                </a:r>
              </a:p>
            </p:txBody>
          </p:sp>
        </p:grpSp>
      </p:grpSp>
      <p:grpSp>
        <p:nvGrpSpPr>
          <p:cNvPr id="541" name="Group 541"/>
          <p:cNvGrpSpPr/>
          <p:nvPr/>
        </p:nvGrpSpPr>
        <p:grpSpPr>
          <a:xfrm>
            <a:off x="1384299" y="2212966"/>
            <a:ext cx="8675999" cy="2006175"/>
            <a:chOff x="0" y="-2"/>
            <a:chExt cx="8675997" cy="2006173"/>
          </a:xfrm>
        </p:grpSpPr>
        <p:grpSp>
          <p:nvGrpSpPr>
            <p:cNvPr id="531" name="Group 531"/>
            <p:cNvGrpSpPr/>
            <p:nvPr/>
          </p:nvGrpSpPr>
          <p:grpSpPr>
            <a:xfrm>
              <a:off x="-1" y="-3"/>
              <a:ext cx="2031245" cy="2006175"/>
              <a:chOff x="0" y="-1"/>
              <a:chExt cx="2031243" cy="2006173"/>
            </a:xfrm>
          </p:grpSpPr>
          <p:sp>
            <p:nvSpPr>
              <p:cNvPr id="529" name="Shape 529"/>
              <p:cNvSpPr/>
              <p:nvPr/>
            </p:nvSpPr>
            <p:spPr>
              <a:xfrm>
                <a:off x="-1" y="-2"/>
                <a:ext cx="2031245" cy="2006174"/>
              </a:xfrm>
              <a:prstGeom prst="rect">
                <a:avLst/>
              </a:prstGeom>
              <a:solidFill>
                <a:srgbClr val="0A5889"/>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30" name="Shape 530"/>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latin typeface="Helvetica Neue Thin"/>
                    <a:ea typeface="Helvetica Neue Thin"/>
                    <a:cs typeface="Helvetica Neue Thin"/>
                    <a:sym typeface="Helvetica Neue Thin"/>
                  </a:defRPr>
                </a:lvl1pPr>
              </a:lstStyle>
              <a:p>
                <a:r>
                  <a:t>Spark SQL</a:t>
                </a:r>
              </a:p>
            </p:txBody>
          </p:sp>
        </p:grpSp>
        <p:grpSp>
          <p:nvGrpSpPr>
            <p:cNvPr id="534" name="Group 534"/>
            <p:cNvGrpSpPr/>
            <p:nvPr/>
          </p:nvGrpSpPr>
          <p:grpSpPr>
            <a:xfrm>
              <a:off x="2214917" y="-3"/>
              <a:ext cx="2031244" cy="2006175"/>
              <a:chOff x="0" y="-1"/>
              <a:chExt cx="2031243" cy="2006173"/>
            </a:xfrm>
          </p:grpSpPr>
          <p:sp>
            <p:nvSpPr>
              <p:cNvPr id="532" name="Shape 532"/>
              <p:cNvSpPr/>
              <p:nvPr/>
            </p:nvSpPr>
            <p:spPr>
              <a:xfrm>
                <a:off x="-1" y="-2"/>
                <a:ext cx="2031245" cy="2006174"/>
              </a:xfrm>
              <a:prstGeom prst="rect">
                <a:avLst/>
              </a:prstGeom>
              <a:solidFill>
                <a:srgbClr val="0A5889"/>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33" name="Shape 533"/>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latin typeface="Helvetica Neue Thin"/>
                    <a:ea typeface="Helvetica Neue Thin"/>
                    <a:cs typeface="Helvetica Neue Thin"/>
                    <a:sym typeface="Helvetica Neue Thin"/>
                  </a:defRPr>
                </a:lvl1pPr>
              </a:lstStyle>
              <a:p>
                <a:r>
                  <a:t>Spark Streaming</a:t>
                </a:r>
              </a:p>
            </p:txBody>
          </p:sp>
        </p:grpSp>
        <p:grpSp>
          <p:nvGrpSpPr>
            <p:cNvPr id="537" name="Group 537"/>
            <p:cNvGrpSpPr/>
            <p:nvPr/>
          </p:nvGrpSpPr>
          <p:grpSpPr>
            <a:xfrm>
              <a:off x="4429837" y="-3"/>
              <a:ext cx="2031244" cy="2006175"/>
              <a:chOff x="0" y="-1"/>
              <a:chExt cx="2031243" cy="2006173"/>
            </a:xfrm>
          </p:grpSpPr>
          <p:sp>
            <p:nvSpPr>
              <p:cNvPr id="535" name="Shape 535"/>
              <p:cNvSpPr/>
              <p:nvPr/>
            </p:nvSpPr>
            <p:spPr>
              <a:xfrm>
                <a:off x="-1" y="-2"/>
                <a:ext cx="2031245" cy="2006174"/>
              </a:xfrm>
              <a:prstGeom prst="rect">
                <a:avLst/>
              </a:prstGeom>
              <a:solidFill>
                <a:srgbClr val="0A5889"/>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536" name="Shape 536"/>
              <p:cNvSpPr/>
              <p:nvPr/>
            </p:nvSpPr>
            <p:spPr>
              <a:xfrm>
                <a:off x="-1" y="782861"/>
                <a:ext cx="2031245" cy="44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a:solidFill>
                      <a:srgbClr val="FFFFFF"/>
                    </a:solidFill>
                    <a:latin typeface="Helvetica Neue Thin"/>
                    <a:ea typeface="Helvetica Neue Thin"/>
                    <a:cs typeface="Helvetica Neue Thin"/>
                    <a:sym typeface="Helvetica Neue Thin"/>
                  </a:defRPr>
                </a:pPr>
                <a:r>
                  <a:t>MLlib </a:t>
                </a:r>
                <a:br/>
                <a:r>
                  <a:rPr sz="1100"/>
                  <a:t>Machine Learning</a:t>
                </a:r>
              </a:p>
            </p:txBody>
          </p:sp>
        </p:grpSp>
        <p:grpSp>
          <p:nvGrpSpPr>
            <p:cNvPr id="540" name="Group 540"/>
            <p:cNvGrpSpPr/>
            <p:nvPr/>
          </p:nvGrpSpPr>
          <p:grpSpPr>
            <a:xfrm>
              <a:off x="6644754" y="-3"/>
              <a:ext cx="2031244" cy="2006175"/>
              <a:chOff x="0" y="-1"/>
              <a:chExt cx="2031243" cy="2006173"/>
            </a:xfrm>
          </p:grpSpPr>
          <p:sp>
            <p:nvSpPr>
              <p:cNvPr id="538" name="Shape 538"/>
              <p:cNvSpPr/>
              <p:nvPr/>
            </p:nvSpPr>
            <p:spPr>
              <a:xfrm>
                <a:off x="-1" y="-2"/>
                <a:ext cx="2031245" cy="2006174"/>
              </a:xfrm>
              <a:prstGeom prst="rect">
                <a:avLst/>
              </a:prstGeom>
              <a:solidFill>
                <a:srgbClr val="0A5889"/>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solidFill>
                      <a:srgbClr val="FFFFFF"/>
                    </a:solidFill>
                    <a:latin typeface="Helvetica Neue Thin"/>
                    <a:ea typeface="Helvetica Neue Thin"/>
                    <a:cs typeface="Helvetica Neue Thin"/>
                    <a:sym typeface="Helvetica Neue Thin"/>
                  </a:defRPr>
                </a:pPr>
                <a:endParaRPr/>
              </a:p>
            </p:txBody>
          </p:sp>
          <p:sp>
            <p:nvSpPr>
              <p:cNvPr id="539" name="Shape 539"/>
              <p:cNvSpPr/>
              <p:nvPr/>
            </p:nvSpPr>
            <p:spPr>
              <a:xfrm>
                <a:off x="-1" y="866700"/>
                <a:ext cx="2031245" cy="272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a:solidFill>
                      <a:srgbClr val="FFFFFF"/>
                    </a:solidFill>
                    <a:latin typeface="Helvetica Neue Thin"/>
                    <a:ea typeface="Helvetica Neue Thin"/>
                    <a:cs typeface="Helvetica Neue Thin"/>
                    <a:sym typeface="Helvetica Neue Thin"/>
                  </a:defRPr>
                </a:pPr>
                <a:r>
                  <a:t>GraphX </a:t>
                </a:r>
                <a:r>
                  <a:rPr sz="1100"/>
                  <a:t>Graphing</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86" name="Shape 386"/>
          <p:cNvSpPr>
            <a:spLocks noGrp="1"/>
          </p:cNvSpPr>
          <p:nvPr>
            <p:ph type="title"/>
          </p:nvPr>
        </p:nvSpPr>
        <p:spPr>
          <a:xfrm>
            <a:off x="220132" y="538162"/>
            <a:ext cx="11741155" cy="598490"/>
          </a:xfrm>
          <a:prstGeom prst="rect">
            <a:avLst/>
          </a:prstGeom>
        </p:spPr>
        <p:txBody>
          <a:bodyPr/>
          <a:lstStyle/>
          <a:p>
            <a:r>
              <a:t>Agenda</a:t>
            </a:r>
          </a:p>
        </p:txBody>
      </p:sp>
      <p:graphicFrame>
        <p:nvGraphicFramePr>
          <p:cNvPr id="387" name="Table 387"/>
          <p:cNvGraphicFramePr/>
          <p:nvPr/>
        </p:nvGraphicFramePr>
        <p:xfrm>
          <a:off x="2383690" y="1417640"/>
          <a:ext cx="7827110" cy="4502514"/>
        </p:xfrm>
        <a:graphic>
          <a:graphicData uri="http://schemas.openxmlformats.org/drawingml/2006/table">
            <a:tbl>
              <a:tblPr firstRow="1" bandRow="1">
                <a:tableStyleId>{4C3C2611-4C71-4FC5-86AE-919BDF0F9419}</a:tableStyleId>
              </a:tblPr>
              <a:tblGrid>
                <a:gridCol w="2465115"/>
                <a:gridCol w="5361993"/>
              </a:tblGrid>
              <a:tr h="483928">
                <a:tc>
                  <a:txBody>
                    <a:bodyPr/>
                    <a:lstStyle/>
                    <a:p>
                      <a:pPr defTabSz="457200">
                        <a:defRPr sz="1800" b="0"/>
                      </a:pPr>
                      <a:r>
                        <a:rPr sz="1600" b="1">
                          <a:sym typeface="Helvetica"/>
                        </a:rPr>
                        <a:t>8:30am - 9am	</a:t>
                      </a:r>
                    </a:p>
                  </a:txBody>
                  <a:tcPr marL="45720" marR="45720" horzOverflow="overflow"/>
                </a:tc>
                <a:tc>
                  <a:txBody>
                    <a:bodyPr/>
                    <a:lstStyle/>
                    <a:p>
                      <a:pPr defTabSz="457200">
                        <a:defRPr sz="1800" b="0"/>
                      </a:pPr>
                      <a:r>
                        <a:rPr sz="1600" b="1">
                          <a:sym typeface="Helvetica"/>
                        </a:rPr>
                        <a:t>Breakfast, Socialize</a:t>
                      </a:r>
                    </a:p>
                  </a:txBody>
                  <a:tcPr marL="45720" marR="45720" horzOverflow="overflow"/>
                </a:tc>
              </a:tr>
              <a:tr h="280169">
                <a:tc>
                  <a:txBody>
                    <a:bodyPr/>
                    <a:lstStyle/>
                    <a:p>
                      <a:pPr defTabSz="457200">
                        <a:defRPr sz="1800"/>
                      </a:pPr>
                      <a:r>
                        <a:rPr sz="1600">
                          <a:sym typeface="Helvetica"/>
                        </a:rPr>
                        <a:t>9 am – 10 am</a:t>
                      </a:r>
                    </a:p>
                  </a:txBody>
                  <a:tcPr marL="45720" marR="45720" horzOverflow="overflow"/>
                </a:tc>
                <a:tc>
                  <a:txBody>
                    <a:bodyPr/>
                    <a:lstStyle/>
                    <a:p>
                      <a:pPr defTabSz="457200">
                        <a:defRPr sz="1800"/>
                      </a:pPr>
                      <a:r>
                        <a:rPr sz="1600">
                          <a:sym typeface="Helvetica"/>
                        </a:rPr>
                        <a:t>Kickoff, Apache Spark Overview</a:t>
                      </a:r>
                    </a:p>
                  </a:txBody>
                  <a:tcPr marL="45720" marR="45720" horzOverflow="overflow"/>
                </a:tc>
              </a:tr>
              <a:tr h="483928">
                <a:tc>
                  <a:txBody>
                    <a:bodyPr/>
                    <a:lstStyle/>
                    <a:p>
                      <a:pPr defTabSz="457200">
                        <a:defRPr sz="1800"/>
                      </a:pPr>
                      <a:r>
                        <a:rPr sz="1600">
                          <a:sym typeface="Helvetica"/>
                        </a:rPr>
                        <a:t>10:00am – 11:00am</a:t>
                      </a:r>
                    </a:p>
                  </a:txBody>
                  <a:tcPr marL="45720" marR="45720" horzOverflow="overflow"/>
                </a:tc>
                <a:tc>
                  <a:txBody>
                    <a:bodyPr/>
                    <a:lstStyle/>
                    <a:p>
                      <a:pPr defTabSz="457200">
                        <a:defRPr sz="1800"/>
                      </a:pPr>
                      <a:r>
                        <a:rPr sz="1600">
                          <a:sym typeface="Helvetica"/>
                        </a:rPr>
                        <a:t>Lab 1, Hello Spark - Hand on exercise </a:t>
                      </a:r>
                    </a:p>
                  </a:txBody>
                  <a:tcPr marL="45720" marR="45720" horzOverflow="overflow"/>
                </a:tc>
              </a:tr>
              <a:tr h="483928">
                <a:tc>
                  <a:txBody>
                    <a:bodyPr/>
                    <a:lstStyle/>
                    <a:p>
                      <a:pPr defTabSz="457200">
                        <a:defRPr sz="1800"/>
                      </a:pPr>
                      <a:r>
                        <a:rPr sz="1600">
                          <a:sym typeface="Helvetica"/>
                        </a:rPr>
                        <a:t>11:00 am – 12:00pm</a:t>
                      </a:r>
                    </a:p>
                  </a:txBody>
                  <a:tcPr marL="45720" marR="45720" horzOverflow="overflow"/>
                </a:tc>
                <a:tc>
                  <a:txBody>
                    <a:bodyPr/>
                    <a:lstStyle/>
                    <a:p>
                      <a:pPr defTabSz="457200">
                        <a:defRPr sz="1800"/>
                      </a:pPr>
                      <a:r>
                        <a:rPr sz="1600">
                          <a:sym typeface="Helvetica"/>
                        </a:rPr>
                        <a:t>Apache Spark SQL Overview </a:t>
                      </a:r>
                    </a:p>
                  </a:txBody>
                  <a:tcPr marL="45720" marR="45720" horzOverflow="overflow"/>
                </a:tc>
              </a:tr>
              <a:tr h="700015">
                <a:tc>
                  <a:txBody>
                    <a:bodyPr/>
                    <a:lstStyle/>
                    <a:p>
                      <a:pPr defTabSz="457200">
                        <a:defRPr sz="1800"/>
                      </a:pPr>
                      <a:r>
                        <a:rPr sz="1600">
                          <a:sym typeface="Helvetica"/>
                        </a:rPr>
                        <a:t>12:00 pm – 1pm</a:t>
                      </a:r>
                    </a:p>
                  </a:txBody>
                  <a:tcPr marL="45720" marR="45720" horzOverflow="overflow"/>
                </a:tc>
                <a:tc>
                  <a:txBody>
                    <a:bodyPr/>
                    <a:lstStyle/>
                    <a:p>
                      <a:pPr defTabSz="457200">
                        <a:defRPr sz="1800"/>
                      </a:pPr>
                      <a:r>
                        <a:rPr sz="1600">
                          <a:sym typeface="Helvetica"/>
                        </a:rPr>
                        <a:t>Lunch</a:t>
                      </a:r>
                    </a:p>
                  </a:txBody>
                  <a:tcPr marL="45720" marR="45720" horzOverflow="overflow"/>
                </a:tc>
              </a:tr>
              <a:tr h="415003">
                <a:tc>
                  <a:txBody>
                    <a:bodyPr/>
                    <a:lstStyle/>
                    <a:p>
                      <a:pPr defTabSz="457200">
                        <a:defRPr sz="1800"/>
                      </a:pPr>
                      <a:r>
                        <a:rPr sz="1600">
                          <a:sym typeface="Helvetica"/>
                        </a:rPr>
                        <a:t>1pm – 2pm</a:t>
                      </a:r>
                    </a:p>
                  </a:txBody>
                  <a:tcPr marL="45720" marR="45720" horzOverflow="overflow"/>
                </a:tc>
                <a:tc>
                  <a:txBody>
                    <a:bodyPr/>
                    <a:lstStyle/>
                    <a:p>
                      <a:pPr defTabSz="457200">
                        <a:defRPr sz="1800"/>
                      </a:pPr>
                      <a:r>
                        <a:rPr sz="1600">
                          <a:sym typeface="Helvetica"/>
                        </a:rPr>
                        <a:t>Lab 2, Spark SQL - Hands on exercises</a:t>
                      </a:r>
                    </a:p>
                  </a:txBody>
                  <a:tcPr marL="45720" marR="45720" horzOverflow="overflow"/>
                </a:tc>
              </a:tr>
              <a:tr h="687687">
                <a:tc>
                  <a:txBody>
                    <a:bodyPr/>
                    <a:lstStyle/>
                    <a:p>
                      <a:pPr defTabSz="457200">
                        <a:defRPr sz="1800"/>
                      </a:pPr>
                      <a:r>
                        <a:rPr sz="1600">
                          <a:sym typeface="Helvetica"/>
                        </a:rPr>
                        <a:t>2pm – 3pm</a:t>
                      </a:r>
                    </a:p>
                  </a:txBody>
                  <a:tcPr marL="45720" marR="45720" horzOverflow="overflow"/>
                </a:tc>
                <a:tc>
                  <a:txBody>
                    <a:bodyPr/>
                    <a:lstStyle/>
                    <a:p>
                      <a:pPr defTabSz="457200">
                        <a:defRPr sz="1800"/>
                      </a:pPr>
                      <a:r>
                        <a:rPr sz="1600">
                          <a:sym typeface="Helvetica"/>
                        </a:rPr>
                        <a:t>Overview of Data Science &amp; Machine Learning w/ Apache Spark</a:t>
                      </a:r>
                    </a:p>
                  </a:txBody>
                  <a:tcPr marL="45720" marR="45720" horzOverflow="overflow"/>
                </a:tc>
              </a:tr>
              <a:tr h="483928">
                <a:tc>
                  <a:txBody>
                    <a:bodyPr/>
                    <a:lstStyle/>
                    <a:p>
                      <a:pPr defTabSz="457200">
                        <a:defRPr sz="1800"/>
                      </a:pPr>
                      <a:r>
                        <a:rPr sz="1600">
                          <a:sym typeface="Helvetica"/>
                        </a:rPr>
                        <a:t>3pm – 4pm</a:t>
                      </a:r>
                    </a:p>
                  </a:txBody>
                  <a:tcPr marL="45720" marR="45720" horzOverflow="overflow"/>
                </a:tc>
                <a:tc>
                  <a:txBody>
                    <a:bodyPr/>
                    <a:lstStyle/>
                    <a:p>
                      <a:pPr defTabSz="457200">
                        <a:defRPr sz="1800"/>
                      </a:pPr>
                      <a:r>
                        <a:rPr sz="1600">
                          <a:sym typeface="Helvetica"/>
                        </a:rPr>
                        <a:t>Lab 3, Machine Learning w/ Spark – Hands on exercises</a:t>
                      </a:r>
                    </a:p>
                  </a:txBody>
                  <a:tcPr marL="45720" marR="45720" horzOverflow="overflow"/>
                </a:tc>
              </a:tr>
              <a:tr h="483928">
                <a:tc>
                  <a:txBody>
                    <a:bodyPr/>
                    <a:lstStyle/>
                    <a:p>
                      <a:pPr defTabSz="457200">
                        <a:defRPr sz="1800"/>
                      </a:pPr>
                      <a:r>
                        <a:rPr sz="1600">
                          <a:sym typeface="Helvetica"/>
                        </a:rPr>
                        <a:t>4pm – 4:30pm</a:t>
                      </a:r>
                    </a:p>
                  </a:txBody>
                  <a:tcPr marL="45720" marR="45720" horzOverflow="overflow"/>
                </a:tc>
                <a:tc>
                  <a:txBody>
                    <a:bodyPr/>
                    <a:lstStyle/>
                    <a:p>
                      <a:pPr defTabSz="457200">
                        <a:defRPr sz="1800"/>
                      </a:pPr>
                      <a:r>
                        <a:rPr sz="1600">
                          <a:sym typeface="Helvetica"/>
                        </a:rPr>
                        <a:t>Wrap up – Feedback from attendees</a:t>
                      </a:r>
                    </a:p>
                  </a:txBody>
                  <a:tcPr marL="45720" marR="45720" horzOverflow="overflow"/>
                </a:tc>
              </a:tr>
            </a:tbl>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544" name="Shape 544"/>
          <p:cNvSpPr>
            <a:spLocks noGrp="1"/>
          </p:cNvSpPr>
          <p:nvPr>
            <p:ph type="title"/>
          </p:nvPr>
        </p:nvSpPr>
        <p:spPr>
          <a:xfrm>
            <a:off x="220132" y="538162"/>
            <a:ext cx="11741155" cy="598490"/>
          </a:xfrm>
          <a:prstGeom prst="rect">
            <a:avLst/>
          </a:prstGeom>
        </p:spPr>
        <p:txBody>
          <a:bodyPr/>
          <a:lstStyle/>
          <a:p>
            <a:r>
              <a:t>Why Spark? Performance</a:t>
            </a:r>
          </a:p>
        </p:txBody>
      </p:sp>
      <p:pic>
        <p:nvPicPr>
          <p:cNvPr id="545" name="image33.png"/>
          <p:cNvPicPr>
            <a:picLocks noChangeAspect="1"/>
          </p:cNvPicPr>
          <p:nvPr/>
        </p:nvPicPr>
        <p:blipFill>
          <a:blip r:embed="rId2">
            <a:extLst/>
          </a:blip>
          <a:stretch>
            <a:fillRect/>
          </a:stretch>
        </p:blipFill>
        <p:spPr>
          <a:xfrm>
            <a:off x="1423987" y="1724253"/>
            <a:ext cx="9007476" cy="441132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548" name="Shape 548"/>
          <p:cNvSpPr>
            <a:spLocks noGrp="1"/>
          </p:cNvSpPr>
          <p:nvPr>
            <p:ph type="title"/>
          </p:nvPr>
        </p:nvSpPr>
        <p:spPr>
          <a:xfrm>
            <a:off x="220132" y="538162"/>
            <a:ext cx="11741155" cy="598490"/>
          </a:xfrm>
          <a:prstGeom prst="rect">
            <a:avLst/>
          </a:prstGeom>
        </p:spPr>
        <p:txBody>
          <a:bodyPr/>
          <a:lstStyle/>
          <a:p>
            <a:r>
              <a:t>Why Spark? Productive</a:t>
            </a:r>
          </a:p>
        </p:txBody>
      </p:sp>
      <p:sp>
        <p:nvSpPr>
          <p:cNvPr id="549" name="Shape 549"/>
          <p:cNvSpPr>
            <a:spLocks noGrp="1"/>
          </p:cNvSpPr>
          <p:nvPr>
            <p:ph type="body" idx="1"/>
          </p:nvPr>
        </p:nvSpPr>
        <p:spPr>
          <a:xfrm>
            <a:off x="220132" y="1236661"/>
            <a:ext cx="11741155" cy="5167316"/>
          </a:xfrm>
          <a:prstGeom prst="rect">
            <a:avLst/>
          </a:prstGeom>
        </p:spPr>
        <p:txBody>
          <a:bodyPr/>
          <a:lstStyle/>
          <a:p>
            <a:r>
              <a:t>Production ready code</a:t>
            </a:r>
          </a:p>
          <a:p>
            <a:r>
              <a:t>Concise</a:t>
            </a:r>
          </a:p>
          <a:p>
            <a:r>
              <a:t>Focus on the business problems </a:t>
            </a:r>
          </a:p>
          <a:p>
            <a:r>
              <a:t>and not coding</a:t>
            </a:r>
          </a:p>
        </p:txBody>
      </p:sp>
      <p:pic>
        <p:nvPicPr>
          <p:cNvPr id="550" name="image34.png"/>
          <p:cNvPicPr>
            <a:picLocks noChangeAspect="1"/>
          </p:cNvPicPr>
          <p:nvPr/>
        </p:nvPicPr>
        <p:blipFill>
          <a:blip r:embed="rId3">
            <a:extLst/>
          </a:blip>
          <a:srcRect l="6481" t="11111" r="33333"/>
          <a:stretch>
            <a:fillRect/>
          </a:stretch>
        </p:blipFill>
        <p:spPr>
          <a:xfrm>
            <a:off x="5587998" y="538163"/>
            <a:ext cx="6604004" cy="6096002"/>
          </a:xfrm>
          <a:prstGeom prst="rect">
            <a:avLst/>
          </a:prstGeom>
          <a:ln w="12700">
            <a:miter lim="400000"/>
          </a:ln>
        </p:spPr>
      </p:pic>
      <p:pic>
        <p:nvPicPr>
          <p:cNvPr id="551" name="image35.png"/>
          <p:cNvPicPr>
            <a:picLocks noChangeAspect="1"/>
          </p:cNvPicPr>
          <p:nvPr/>
        </p:nvPicPr>
        <p:blipFill>
          <a:blip r:embed="rId4">
            <a:extLst/>
          </a:blip>
          <a:srcRect l="8507" t="22708" r="30944" b="48750"/>
          <a:stretch>
            <a:fillRect/>
          </a:stretch>
        </p:blipFill>
        <p:spPr>
          <a:xfrm>
            <a:off x="-1" y="3271837"/>
            <a:ext cx="6643691" cy="195738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556" name="Shape 556"/>
          <p:cNvSpPr>
            <a:spLocks noGrp="1"/>
          </p:cNvSpPr>
          <p:nvPr>
            <p:ph type="title"/>
          </p:nvPr>
        </p:nvSpPr>
        <p:spPr>
          <a:xfrm>
            <a:off x="220132" y="538162"/>
            <a:ext cx="11741155" cy="598490"/>
          </a:xfrm>
          <a:prstGeom prst="rect">
            <a:avLst/>
          </a:prstGeom>
        </p:spPr>
        <p:txBody>
          <a:bodyPr/>
          <a:lstStyle/>
          <a:p>
            <a:r>
              <a:t>Why Spark? Community</a:t>
            </a:r>
          </a:p>
        </p:txBody>
      </p:sp>
      <p:sp>
        <p:nvSpPr>
          <p:cNvPr id="557" name="Shape 557"/>
          <p:cNvSpPr>
            <a:spLocks noGrp="1"/>
          </p:cNvSpPr>
          <p:nvPr>
            <p:ph type="body" idx="1"/>
          </p:nvPr>
        </p:nvSpPr>
        <p:spPr>
          <a:xfrm>
            <a:off x="220132" y="1236661"/>
            <a:ext cx="11741155" cy="5167316"/>
          </a:xfrm>
          <a:prstGeom prst="rect">
            <a:avLst/>
          </a:prstGeom>
        </p:spPr>
        <p:txBody>
          <a:bodyPr/>
          <a:lstStyle/>
          <a:p>
            <a:r>
              <a:t>Open source community</a:t>
            </a:r>
          </a:p>
          <a:p>
            <a:r>
              <a:t>Fastest growing</a:t>
            </a:r>
          </a:p>
          <a:p>
            <a:r>
              <a:t>Wide adoption</a:t>
            </a:r>
          </a:p>
        </p:txBody>
      </p:sp>
      <p:pic>
        <p:nvPicPr>
          <p:cNvPr id="558" name="image36.png"/>
          <p:cNvPicPr>
            <a:picLocks noChangeAspect="1"/>
          </p:cNvPicPr>
          <p:nvPr/>
        </p:nvPicPr>
        <p:blipFill>
          <a:blip r:embed="rId2">
            <a:extLst/>
          </a:blip>
          <a:stretch>
            <a:fillRect/>
          </a:stretch>
        </p:blipFill>
        <p:spPr>
          <a:xfrm>
            <a:off x="1747371" y="2364439"/>
            <a:ext cx="7692464" cy="3071137"/>
          </a:xfrm>
          <a:prstGeom prst="rect">
            <a:avLst/>
          </a:prstGeom>
          <a:ln w="12700">
            <a:miter lim="400000"/>
          </a:ln>
        </p:spPr>
      </p:pic>
      <p:sp>
        <p:nvSpPr>
          <p:cNvPr id="559" name="Shape 559"/>
          <p:cNvSpPr/>
          <p:nvPr/>
        </p:nvSpPr>
        <p:spPr>
          <a:xfrm>
            <a:off x="3993777" y="5258589"/>
            <a:ext cx="2281048"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source: DataBricks 2016 Survey</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562" name="Shape 562"/>
          <p:cNvSpPr>
            <a:spLocks noGrp="1"/>
          </p:cNvSpPr>
          <p:nvPr>
            <p:ph type="title"/>
          </p:nvPr>
        </p:nvSpPr>
        <p:spPr>
          <a:xfrm>
            <a:off x="220132" y="538162"/>
            <a:ext cx="11741155" cy="598490"/>
          </a:xfrm>
          <a:prstGeom prst="rect">
            <a:avLst/>
          </a:prstGeom>
        </p:spPr>
        <p:txBody>
          <a:bodyPr/>
          <a:lstStyle/>
          <a:p>
            <a:r>
              <a:t>Why Spark? Ease of Use</a:t>
            </a:r>
          </a:p>
        </p:txBody>
      </p:sp>
      <p:sp>
        <p:nvSpPr>
          <p:cNvPr id="563" name="Shape 563"/>
          <p:cNvSpPr>
            <a:spLocks noGrp="1"/>
          </p:cNvSpPr>
          <p:nvPr>
            <p:ph type="body" idx="1"/>
          </p:nvPr>
        </p:nvSpPr>
        <p:spPr>
          <a:xfrm>
            <a:off x="220132" y="1236661"/>
            <a:ext cx="11741155" cy="5167316"/>
          </a:xfrm>
          <a:prstGeom prst="rect">
            <a:avLst/>
          </a:prstGeom>
        </p:spPr>
        <p:txBody>
          <a:bodyPr/>
          <a:lstStyle/>
          <a:p>
            <a:pPr>
              <a:defRPr sz="2800"/>
            </a:pPr>
            <a:r>
              <a:t>Four APIs</a:t>
            </a:r>
          </a:p>
          <a:p>
            <a:pPr>
              <a:defRPr sz="2800"/>
            </a:pPr>
            <a:r>
              <a:t>Documentation </a:t>
            </a:r>
          </a:p>
          <a:p>
            <a:pPr>
              <a:defRPr sz="2800"/>
            </a:pPr>
            <a:r>
              <a:t>Data Platform Flexibility</a:t>
            </a:r>
          </a:p>
        </p:txBody>
      </p:sp>
      <p:grpSp>
        <p:nvGrpSpPr>
          <p:cNvPr id="591" name="Group 591"/>
          <p:cNvGrpSpPr/>
          <p:nvPr/>
        </p:nvGrpSpPr>
        <p:grpSpPr>
          <a:xfrm>
            <a:off x="1842653" y="2809533"/>
            <a:ext cx="8027488" cy="3031034"/>
            <a:chOff x="0" y="0"/>
            <a:chExt cx="8027487" cy="3031033"/>
          </a:xfrm>
        </p:grpSpPr>
        <p:grpSp>
          <p:nvGrpSpPr>
            <p:cNvPr id="566" name="Group 566"/>
            <p:cNvGrpSpPr/>
            <p:nvPr/>
          </p:nvGrpSpPr>
          <p:grpSpPr>
            <a:xfrm>
              <a:off x="1852516" y="0"/>
              <a:ext cx="5500085" cy="622393"/>
              <a:chOff x="0" y="0"/>
              <a:chExt cx="5500084" cy="622392"/>
            </a:xfrm>
          </p:grpSpPr>
          <p:sp>
            <p:nvSpPr>
              <p:cNvPr id="564" name="Shape 564"/>
              <p:cNvSpPr/>
              <p:nvPr/>
            </p:nvSpPr>
            <p:spPr>
              <a:xfrm>
                <a:off x="0" y="0"/>
                <a:ext cx="5500085" cy="622393"/>
              </a:xfrm>
              <a:prstGeom prst="rect">
                <a:avLst/>
              </a:prstGeom>
              <a:solidFill>
                <a:srgbClr val="2A8AE9"/>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sz="1600">
                    <a:solidFill>
                      <a:srgbClr val="FFFFFF"/>
                    </a:solidFill>
                    <a:latin typeface="Arial"/>
                    <a:ea typeface="Arial"/>
                    <a:cs typeface="Arial"/>
                    <a:sym typeface="Arial"/>
                  </a:defRPr>
                </a:pPr>
                <a:endParaRPr/>
              </a:p>
            </p:txBody>
          </p:sp>
          <p:sp>
            <p:nvSpPr>
              <p:cNvPr id="565" name="Shape 565"/>
              <p:cNvSpPr/>
              <p:nvPr/>
            </p:nvSpPr>
            <p:spPr>
              <a:xfrm>
                <a:off x="0" y="154499"/>
                <a:ext cx="5500085" cy="313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a:ea typeface="Arial"/>
                    <a:cs typeface="Arial"/>
                    <a:sym typeface="Arial"/>
                  </a:defRPr>
                </a:lvl1pPr>
              </a:lstStyle>
              <a:p>
                <a:r>
                  <a:t>Spark Core</a:t>
                </a:r>
              </a:p>
            </p:txBody>
          </p:sp>
        </p:grpSp>
        <p:pic>
          <p:nvPicPr>
            <p:cNvPr id="567" name="image37.png"/>
            <p:cNvPicPr>
              <a:picLocks noChangeAspect="1"/>
            </p:cNvPicPr>
            <p:nvPr/>
          </p:nvPicPr>
          <p:blipFill>
            <a:blip r:embed="rId2">
              <a:extLst/>
            </a:blip>
            <a:stretch>
              <a:fillRect/>
            </a:stretch>
          </p:blipFill>
          <p:spPr>
            <a:xfrm>
              <a:off x="530987" y="1178434"/>
              <a:ext cx="498694" cy="443306"/>
            </a:xfrm>
            <a:prstGeom prst="rect">
              <a:avLst/>
            </a:prstGeom>
            <a:ln w="12700" cap="flat">
              <a:noFill/>
              <a:miter lim="400000"/>
            </a:ln>
            <a:effectLst/>
          </p:spPr>
        </p:pic>
        <p:sp>
          <p:nvSpPr>
            <p:cNvPr id="568" name="Shape 568"/>
            <p:cNvSpPr/>
            <p:nvPr/>
          </p:nvSpPr>
          <p:spPr>
            <a:xfrm>
              <a:off x="444118" y="1615734"/>
              <a:ext cx="701182"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200"/>
                </a:spcBef>
                <a:defRPr sz="1000">
                  <a:solidFill>
                    <a:srgbClr val="4B4B4B"/>
                  </a:solidFill>
                </a:defRPr>
              </a:lvl1pPr>
            </a:lstStyle>
            <a:p>
              <a:r>
                <a:t>Cloudant</a:t>
              </a:r>
            </a:p>
          </p:txBody>
        </p:sp>
        <p:pic>
          <p:nvPicPr>
            <p:cNvPr id="569" name="image38.png"/>
            <p:cNvPicPr>
              <a:picLocks noChangeAspect="1"/>
            </p:cNvPicPr>
            <p:nvPr/>
          </p:nvPicPr>
          <p:blipFill>
            <a:blip r:embed="rId3">
              <a:extLst/>
            </a:blip>
            <a:stretch>
              <a:fillRect/>
            </a:stretch>
          </p:blipFill>
          <p:spPr>
            <a:xfrm>
              <a:off x="1183787" y="1425705"/>
              <a:ext cx="328074" cy="291637"/>
            </a:xfrm>
            <a:prstGeom prst="rect">
              <a:avLst/>
            </a:prstGeom>
            <a:ln w="12700" cap="flat">
              <a:noFill/>
              <a:miter lim="400000"/>
            </a:ln>
            <a:effectLst/>
          </p:spPr>
        </p:pic>
        <p:sp>
          <p:nvSpPr>
            <p:cNvPr id="570" name="Shape 570"/>
            <p:cNvSpPr/>
            <p:nvPr/>
          </p:nvSpPr>
          <p:spPr>
            <a:xfrm>
              <a:off x="1011820" y="1796595"/>
              <a:ext cx="673643"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200"/>
                </a:spcBef>
                <a:defRPr sz="1000">
                  <a:solidFill>
                    <a:srgbClr val="4B4B4B"/>
                  </a:solidFill>
                </a:defRPr>
              </a:lvl1pPr>
            </a:lstStyle>
            <a:p>
              <a:r>
                <a:t>dashDB</a:t>
              </a:r>
            </a:p>
          </p:txBody>
        </p:sp>
        <p:pic>
          <p:nvPicPr>
            <p:cNvPr id="571" name="image39.png"/>
            <p:cNvPicPr>
              <a:picLocks noChangeAspect="1"/>
            </p:cNvPicPr>
            <p:nvPr/>
          </p:nvPicPr>
          <p:blipFill>
            <a:blip r:embed="rId4">
              <a:extLst/>
            </a:blip>
            <a:stretch>
              <a:fillRect/>
            </a:stretch>
          </p:blipFill>
          <p:spPr>
            <a:xfrm>
              <a:off x="835113" y="2052423"/>
              <a:ext cx="389134" cy="301754"/>
            </a:xfrm>
            <a:prstGeom prst="rect">
              <a:avLst/>
            </a:prstGeom>
            <a:ln w="12700" cap="flat">
              <a:noFill/>
              <a:miter lim="400000"/>
            </a:ln>
            <a:effectLst/>
          </p:spPr>
        </p:pic>
        <p:sp>
          <p:nvSpPr>
            <p:cNvPr id="572" name="Shape 572"/>
            <p:cNvSpPr/>
            <p:nvPr/>
          </p:nvSpPr>
          <p:spPr>
            <a:xfrm>
              <a:off x="754788" y="2397048"/>
              <a:ext cx="665617"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200"/>
                </a:spcBef>
                <a:defRPr sz="1000">
                  <a:solidFill>
                    <a:srgbClr val="4B4B4B"/>
                  </a:solidFill>
                </a:defRPr>
              </a:lvl1pPr>
            </a:lstStyle>
            <a:p>
              <a:r>
                <a:t>Object Storage</a:t>
              </a:r>
            </a:p>
          </p:txBody>
        </p:sp>
        <p:pic>
          <p:nvPicPr>
            <p:cNvPr id="573" name="image40.png"/>
            <p:cNvPicPr>
              <a:picLocks noChangeAspect="1"/>
            </p:cNvPicPr>
            <p:nvPr/>
          </p:nvPicPr>
          <p:blipFill>
            <a:blip r:embed="rId5">
              <a:extLst/>
            </a:blip>
            <a:stretch>
              <a:fillRect/>
            </a:stretch>
          </p:blipFill>
          <p:spPr>
            <a:xfrm>
              <a:off x="88767" y="2055161"/>
              <a:ext cx="399644" cy="355257"/>
            </a:xfrm>
            <a:prstGeom prst="rect">
              <a:avLst/>
            </a:prstGeom>
            <a:ln w="12700" cap="flat">
              <a:noFill/>
              <a:miter lim="400000"/>
            </a:ln>
            <a:effectLst/>
          </p:spPr>
        </p:pic>
        <p:sp>
          <p:nvSpPr>
            <p:cNvPr id="574" name="Shape 574"/>
            <p:cNvSpPr/>
            <p:nvPr/>
          </p:nvSpPr>
          <p:spPr>
            <a:xfrm>
              <a:off x="132680" y="2370363"/>
              <a:ext cx="443423"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200"/>
                </a:spcBef>
                <a:defRPr sz="1000">
                  <a:solidFill>
                    <a:srgbClr val="4B4B4B"/>
                  </a:solidFill>
                </a:defRPr>
              </a:lvl1pPr>
            </a:lstStyle>
            <a:p>
              <a:r>
                <a:t>SQL DB</a:t>
              </a:r>
            </a:p>
          </p:txBody>
        </p:sp>
        <p:sp>
          <p:nvSpPr>
            <p:cNvPr id="575" name="Shape 575"/>
            <p:cNvSpPr/>
            <p:nvPr/>
          </p:nvSpPr>
          <p:spPr>
            <a:xfrm rot="16200000">
              <a:off x="4490586" y="-2509847"/>
              <a:ext cx="259439" cy="68143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209" y="0"/>
                  </a:lnTo>
                  <a:lnTo>
                    <a:pt x="12209" y="9900"/>
                  </a:lnTo>
                  <a:lnTo>
                    <a:pt x="21600" y="10800"/>
                  </a:lnTo>
                  <a:lnTo>
                    <a:pt x="12209" y="11700"/>
                  </a:lnTo>
                  <a:lnTo>
                    <a:pt x="12209" y="21600"/>
                  </a:lnTo>
                  <a:lnTo>
                    <a:pt x="0" y="21600"/>
                  </a:lnTo>
                </a:path>
              </a:pathLst>
            </a:custGeom>
            <a:noFill/>
            <a:ln w="9525" cap="flat">
              <a:solidFill>
                <a:srgbClr val="BFBFBF"/>
              </a:solidFill>
              <a:prstDash val="solid"/>
              <a:round/>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76" name="Shape 576"/>
            <p:cNvSpPr/>
            <p:nvPr/>
          </p:nvSpPr>
          <p:spPr>
            <a:xfrm>
              <a:off x="0" y="2815133"/>
              <a:ext cx="1422569"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300"/>
                </a:spcBef>
                <a:defRPr sz="1400" b="1">
                  <a:solidFill>
                    <a:srgbClr val="BFBFBF"/>
                  </a:solidFill>
                </a:defRPr>
              </a:lvl1pPr>
            </a:lstStyle>
            <a:p>
              <a:r>
                <a:t>IBM CLOUD</a:t>
              </a:r>
            </a:p>
          </p:txBody>
        </p:sp>
        <p:pic>
          <p:nvPicPr>
            <p:cNvPr id="577" name="image41.png"/>
            <p:cNvPicPr>
              <a:picLocks noChangeAspect="1"/>
            </p:cNvPicPr>
            <p:nvPr/>
          </p:nvPicPr>
          <p:blipFill>
            <a:blip r:embed="rId6">
              <a:extLst/>
            </a:blip>
            <a:stretch>
              <a:fillRect/>
            </a:stretch>
          </p:blipFill>
          <p:spPr>
            <a:xfrm>
              <a:off x="2119119" y="1288434"/>
              <a:ext cx="1469098" cy="327303"/>
            </a:xfrm>
            <a:prstGeom prst="rect">
              <a:avLst/>
            </a:prstGeom>
            <a:ln w="12700" cap="flat">
              <a:noFill/>
              <a:miter lim="400000"/>
            </a:ln>
            <a:effectLst/>
          </p:spPr>
        </p:pic>
        <p:pic>
          <p:nvPicPr>
            <p:cNvPr id="578" name="image42.png"/>
            <p:cNvPicPr>
              <a:picLocks noChangeAspect="1"/>
            </p:cNvPicPr>
            <p:nvPr/>
          </p:nvPicPr>
          <p:blipFill>
            <a:blip r:embed="rId7">
              <a:extLst/>
            </a:blip>
            <a:stretch>
              <a:fillRect/>
            </a:stretch>
          </p:blipFill>
          <p:spPr>
            <a:xfrm>
              <a:off x="2025681" y="1830789"/>
              <a:ext cx="1125926" cy="282803"/>
            </a:xfrm>
            <a:prstGeom prst="rect">
              <a:avLst/>
            </a:prstGeom>
            <a:ln w="12700" cap="flat">
              <a:noFill/>
              <a:miter lim="400000"/>
            </a:ln>
            <a:effectLst/>
          </p:spPr>
        </p:pic>
        <p:pic>
          <p:nvPicPr>
            <p:cNvPr id="579" name="image43.png"/>
            <p:cNvPicPr>
              <a:picLocks noChangeAspect="1"/>
            </p:cNvPicPr>
            <p:nvPr/>
          </p:nvPicPr>
          <p:blipFill>
            <a:blip r:embed="rId8">
              <a:extLst/>
            </a:blip>
            <a:stretch>
              <a:fillRect/>
            </a:stretch>
          </p:blipFill>
          <p:spPr>
            <a:xfrm>
              <a:off x="2025681" y="2108995"/>
              <a:ext cx="1270896" cy="288055"/>
            </a:xfrm>
            <a:prstGeom prst="rect">
              <a:avLst/>
            </a:prstGeom>
            <a:ln w="12700" cap="flat">
              <a:noFill/>
              <a:miter lim="400000"/>
            </a:ln>
            <a:effectLst/>
          </p:spPr>
        </p:pic>
        <p:sp>
          <p:nvSpPr>
            <p:cNvPr id="580" name="Shape 580"/>
            <p:cNvSpPr/>
            <p:nvPr/>
          </p:nvSpPr>
          <p:spPr>
            <a:xfrm>
              <a:off x="2418567" y="2815133"/>
              <a:ext cx="1598253"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300"/>
                </a:spcBef>
                <a:defRPr sz="1400" b="1">
                  <a:solidFill>
                    <a:srgbClr val="BFBFBF"/>
                  </a:solidFill>
                </a:defRPr>
              </a:lvl1pPr>
            </a:lstStyle>
            <a:p>
              <a:r>
                <a:t>OTHER CLOUD</a:t>
              </a:r>
            </a:p>
          </p:txBody>
        </p:sp>
        <p:sp>
          <p:nvSpPr>
            <p:cNvPr id="581" name="Shape 581"/>
            <p:cNvSpPr/>
            <p:nvPr/>
          </p:nvSpPr>
          <p:spPr>
            <a:xfrm>
              <a:off x="4630016" y="2815133"/>
              <a:ext cx="1598254"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300"/>
                </a:spcBef>
                <a:defRPr sz="1400" b="1">
                  <a:solidFill>
                    <a:srgbClr val="BFBFBF"/>
                  </a:solidFill>
                </a:defRPr>
              </a:lvl1pPr>
            </a:lstStyle>
            <a:p>
              <a:r>
                <a:t>CLOUD APPS</a:t>
              </a:r>
            </a:p>
          </p:txBody>
        </p:sp>
        <p:sp>
          <p:nvSpPr>
            <p:cNvPr id="582" name="Shape 582"/>
            <p:cNvSpPr/>
            <p:nvPr/>
          </p:nvSpPr>
          <p:spPr>
            <a:xfrm>
              <a:off x="6247957" y="2815133"/>
              <a:ext cx="1598253"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spcBef>
                  <a:spcPts val="300"/>
                </a:spcBef>
                <a:defRPr sz="1400" b="1">
                  <a:solidFill>
                    <a:srgbClr val="BFBFBF"/>
                  </a:solidFill>
                </a:defRPr>
              </a:lvl1pPr>
            </a:lstStyle>
            <a:p>
              <a:r>
                <a:t>ON-PREMISE</a:t>
              </a:r>
            </a:p>
          </p:txBody>
        </p:sp>
        <p:pic>
          <p:nvPicPr>
            <p:cNvPr id="583" name="image44.png"/>
            <p:cNvPicPr>
              <a:picLocks noChangeAspect="1"/>
            </p:cNvPicPr>
            <p:nvPr/>
          </p:nvPicPr>
          <p:blipFill>
            <a:blip r:embed="rId9">
              <a:extLst/>
            </a:blip>
            <a:stretch>
              <a:fillRect/>
            </a:stretch>
          </p:blipFill>
          <p:spPr>
            <a:xfrm>
              <a:off x="4934091" y="1162689"/>
              <a:ext cx="974407" cy="553396"/>
            </a:xfrm>
            <a:prstGeom prst="rect">
              <a:avLst/>
            </a:prstGeom>
            <a:ln w="12700" cap="flat">
              <a:noFill/>
              <a:miter lim="400000"/>
            </a:ln>
            <a:effectLst/>
          </p:spPr>
        </p:pic>
        <p:pic>
          <p:nvPicPr>
            <p:cNvPr id="584" name="image45.png"/>
            <p:cNvPicPr>
              <a:picLocks noChangeAspect="1"/>
            </p:cNvPicPr>
            <p:nvPr/>
          </p:nvPicPr>
          <p:blipFill>
            <a:blip r:embed="rId10">
              <a:extLst/>
            </a:blip>
            <a:stretch>
              <a:fillRect/>
            </a:stretch>
          </p:blipFill>
          <p:spPr>
            <a:xfrm>
              <a:off x="6444400" y="1283180"/>
              <a:ext cx="972592" cy="122581"/>
            </a:xfrm>
            <a:prstGeom prst="rect">
              <a:avLst/>
            </a:prstGeom>
            <a:ln w="12700" cap="flat">
              <a:noFill/>
              <a:miter lim="400000"/>
            </a:ln>
            <a:effectLst/>
          </p:spPr>
        </p:pic>
        <p:pic>
          <p:nvPicPr>
            <p:cNvPr id="585" name="image46.png"/>
            <p:cNvPicPr>
              <a:picLocks noChangeAspect="1"/>
            </p:cNvPicPr>
            <p:nvPr/>
          </p:nvPicPr>
          <p:blipFill>
            <a:blip r:embed="rId11">
              <a:extLst/>
            </a:blip>
            <a:stretch>
              <a:fillRect/>
            </a:stretch>
          </p:blipFill>
          <p:spPr>
            <a:xfrm>
              <a:off x="6318992" y="1573947"/>
              <a:ext cx="579342" cy="256844"/>
            </a:xfrm>
            <a:prstGeom prst="rect">
              <a:avLst/>
            </a:prstGeom>
            <a:ln w="12700" cap="flat">
              <a:noFill/>
              <a:miter lim="400000"/>
            </a:ln>
            <a:effectLst/>
          </p:spPr>
        </p:pic>
        <p:pic>
          <p:nvPicPr>
            <p:cNvPr id="586" name="image47.png"/>
            <p:cNvPicPr>
              <a:picLocks noChangeAspect="1"/>
            </p:cNvPicPr>
            <p:nvPr/>
          </p:nvPicPr>
          <p:blipFill>
            <a:blip r:embed="rId12">
              <a:extLst/>
            </a:blip>
            <a:stretch>
              <a:fillRect/>
            </a:stretch>
          </p:blipFill>
          <p:spPr>
            <a:xfrm>
              <a:off x="6443594" y="1980535"/>
              <a:ext cx="1136796" cy="262741"/>
            </a:xfrm>
            <a:prstGeom prst="rect">
              <a:avLst/>
            </a:prstGeom>
            <a:ln w="12700" cap="flat">
              <a:noFill/>
              <a:miter lim="400000"/>
            </a:ln>
            <a:effectLst/>
          </p:spPr>
        </p:pic>
        <p:pic>
          <p:nvPicPr>
            <p:cNvPr id="587" name="image48.png"/>
            <p:cNvPicPr>
              <a:picLocks noChangeAspect="1"/>
            </p:cNvPicPr>
            <p:nvPr/>
          </p:nvPicPr>
          <p:blipFill>
            <a:blip r:embed="rId13">
              <a:extLst/>
            </a:blip>
            <a:srcRect t="10319" b="10545"/>
            <a:stretch>
              <a:fillRect/>
            </a:stretch>
          </p:blipFill>
          <p:spPr>
            <a:xfrm>
              <a:off x="4737168" y="1857725"/>
              <a:ext cx="1428567" cy="301487"/>
            </a:xfrm>
            <a:prstGeom prst="rect">
              <a:avLst/>
            </a:prstGeom>
            <a:ln w="12700" cap="flat">
              <a:noFill/>
              <a:miter lim="400000"/>
            </a:ln>
            <a:effectLst/>
          </p:spPr>
        </p:pic>
        <p:pic>
          <p:nvPicPr>
            <p:cNvPr id="588" name="image49.png"/>
            <p:cNvPicPr>
              <a:picLocks noChangeAspect="1"/>
            </p:cNvPicPr>
            <p:nvPr/>
          </p:nvPicPr>
          <p:blipFill>
            <a:blip r:embed="rId14">
              <a:extLst/>
            </a:blip>
            <a:stretch>
              <a:fillRect/>
            </a:stretch>
          </p:blipFill>
          <p:spPr>
            <a:xfrm>
              <a:off x="3306808" y="1609466"/>
              <a:ext cx="1098131" cy="300660"/>
            </a:xfrm>
            <a:prstGeom prst="rect">
              <a:avLst/>
            </a:prstGeom>
            <a:ln w="12700" cap="flat">
              <a:noFill/>
              <a:miter lim="400000"/>
            </a:ln>
            <a:effectLst/>
          </p:spPr>
        </p:pic>
        <p:pic>
          <p:nvPicPr>
            <p:cNvPr id="589" name="image50.png"/>
            <p:cNvPicPr>
              <a:picLocks noChangeAspect="1"/>
            </p:cNvPicPr>
            <p:nvPr/>
          </p:nvPicPr>
          <p:blipFill>
            <a:blip r:embed="rId15">
              <a:extLst/>
            </a:blip>
            <a:stretch>
              <a:fillRect/>
            </a:stretch>
          </p:blipFill>
          <p:spPr>
            <a:xfrm>
              <a:off x="3296575" y="2335240"/>
              <a:ext cx="1160343" cy="342902"/>
            </a:xfrm>
            <a:prstGeom prst="rect">
              <a:avLst/>
            </a:prstGeom>
            <a:ln w="12700" cap="flat">
              <a:noFill/>
              <a:miter lim="400000"/>
            </a:ln>
            <a:effectLst/>
          </p:spPr>
        </p:pic>
        <p:pic>
          <p:nvPicPr>
            <p:cNvPr id="590" name="image51.png"/>
            <p:cNvPicPr>
              <a:picLocks noChangeAspect="1"/>
            </p:cNvPicPr>
            <p:nvPr/>
          </p:nvPicPr>
          <p:blipFill>
            <a:blip r:embed="rId16">
              <a:extLst/>
            </a:blip>
            <a:stretch>
              <a:fillRect/>
            </a:stretch>
          </p:blipFill>
          <p:spPr>
            <a:xfrm>
              <a:off x="3228123" y="1964219"/>
              <a:ext cx="1339390" cy="238127"/>
            </a:xfrm>
            <a:prstGeom prst="rect">
              <a:avLst/>
            </a:prstGeom>
            <a:ln w="12700" cap="flat">
              <a:noFill/>
              <a:miter lim="400000"/>
            </a:ln>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594" name="Shape 594"/>
          <p:cNvSpPr/>
          <p:nvPr/>
        </p:nvSpPr>
        <p:spPr>
          <a:xfrm>
            <a:off x="1524000" y="6379029"/>
            <a:ext cx="9144000" cy="478974"/>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595" name="image52.png"/>
          <p:cNvPicPr>
            <a:picLocks noChangeAspect="1"/>
          </p:cNvPicPr>
          <p:nvPr/>
        </p:nvPicPr>
        <p:blipFill>
          <a:blip r:embed="rId3">
            <a:extLst/>
          </a:blip>
          <a:stretch>
            <a:fillRect/>
          </a:stretch>
        </p:blipFill>
        <p:spPr>
          <a:xfrm>
            <a:off x="7286027" y="2297184"/>
            <a:ext cx="2902296" cy="2339913"/>
          </a:xfrm>
          <a:prstGeom prst="rect">
            <a:avLst/>
          </a:prstGeom>
          <a:ln w="12700">
            <a:miter lim="400000"/>
          </a:ln>
        </p:spPr>
      </p:pic>
      <p:sp>
        <p:nvSpPr>
          <p:cNvPr id="596" name="Shape 596"/>
          <p:cNvSpPr>
            <a:spLocks noGrp="1"/>
          </p:cNvSpPr>
          <p:nvPr>
            <p:ph type="title"/>
          </p:nvPr>
        </p:nvSpPr>
        <p:spPr>
          <a:xfrm>
            <a:off x="525095" y="593726"/>
            <a:ext cx="8545512" cy="493087"/>
          </a:xfrm>
          <a:prstGeom prst="rect">
            <a:avLst/>
          </a:prstGeom>
        </p:spPr>
        <p:txBody>
          <a:bodyPr/>
          <a:lstStyle/>
          <a:p>
            <a:r>
              <a:t>What Spark Is Not</a:t>
            </a:r>
          </a:p>
        </p:txBody>
      </p:sp>
      <p:sp>
        <p:nvSpPr>
          <p:cNvPr id="597" name="Shape 597"/>
          <p:cNvSpPr>
            <a:spLocks noGrp="1"/>
          </p:cNvSpPr>
          <p:nvPr>
            <p:ph type="body" sz="half" idx="1"/>
          </p:nvPr>
        </p:nvSpPr>
        <p:spPr>
          <a:xfrm>
            <a:off x="379949" y="1088346"/>
            <a:ext cx="5879654" cy="4844370"/>
          </a:xfrm>
          <a:prstGeom prst="rect">
            <a:avLst/>
          </a:prstGeom>
        </p:spPr>
        <p:txBody>
          <a:bodyPr/>
          <a:lstStyle/>
          <a:p>
            <a:pPr marL="435862" indent="-435862" defTabSz="877822">
              <a:lnSpc>
                <a:spcPct val="90000"/>
              </a:lnSpc>
              <a:spcBef>
                <a:spcPts val="1100"/>
              </a:spcBef>
              <a:defRPr sz="1900"/>
            </a:pPr>
            <a:r>
              <a:t>Not</a:t>
            </a:r>
            <a:r>
              <a:rPr i="1"/>
              <a:t> only</a:t>
            </a:r>
            <a:r>
              <a:t> for Hadoop </a:t>
            </a:r>
            <a:r>
              <a:rPr b="0"/>
              <a:t>– Spark can work with Hadoop (especially HDFS), but Spark is a standalone system</a:t>
            </a:r>
          </a:p>
          <a:p>
            <a:pPr marL="435862" indent="-435862" defTabSz="877822">
              <a:lnSpc>
                <a:spcPct val="90000"/>
              </a:lnSpc>
              <a:spcBef>
                <a:spcPts val="1100"/>
              </a:spcBef>
              <a:defRPr sz="1900" b="0"/>
            </a:pPr>
            <a:endParaRPr b="0"/>
          </a:p>
          <a:p>
            <a:pPr marL="435862" indent="-435862" defTabSz="877822">
              <a:lnSpc>
                <a:spcPct val="90000"/>
              </a:lnSpc>
              <a:spcBef>
                <a:spcPts val="1100"/>
              </a:spcBef>
              <a:defRPr sz="1900"/>
            </a:pPr>
            <a:r>
              <a:t>Not a data store </a:t>
            </a:r>
            <a:r>
              <a:rPr b="0"/>
              <a:t>– Spark attaches to other data stores but does not provide its own</a:t>
            </a:r>
          </a:p>
          <a:p>
            <a:pPr marL="435862" indent="-435862" defTabSz="877822">
              <a:lnSpc>
                <a:spcPct val="90000"/>
              </a:lnSpc>
              <a:spcBef>
                <a:spcPts val="1100"/>
              </a:spcBef>
              <a:defRPr sz="1900" b="0"/>
            </a:pPr>
            <a:endParaRPr b="0"/>
          </a:p>
          <a:p>
            <a:pPr marL="435862" indent="-435862" defTabSz="877822">
              <a:lnSpc>
                <a:spcPct val="90000"/>
              </a:lnSpc>
              <a:spcBef>
                <a:spcPts val="1100"/>
              </a:spcBef>
              <a:defRPr sz="1900"/>
            </a:pPr>
            <a:r>
              <a:t>Not</a:t>
            </a:r>
            <a:r>
              <a:rPr i="1"/>
              <a:t> only</a:t>
            </a:r>
            <a:r>
              <a:t> for machine learning </a:t>
            </a:r>
            <a:r>
              <a:rPr b="0"/>
              <a:t>– Spark includes machine learning and does it very well, but it can handle much broader tasks equally well</a:t>
            </a:r>
          </a:p>
          <a:p>
            <a:pPr marL="435862" indent="-435862" defTabSz="877822">
              <a:lnSpc>
                <a:spcPct val="90000"/>
              </a:lnSpc>
              <a:spcBef>
                <a:spcPts val="1100"/>
              </a:spcBef>
              <a:defRPr sz="1900" b="0"/>
            </a:pPr>
            <a:endParaRPr b="0"/>
          </a:p>
          <a:p>
            <a:pPr marL="435862" indent="-435862" defTabSz="877822">
              <a:lnSpc>
                <a:spcPct val="90000"/>
              </a:lnSpc>
              <a:spcBef>
                <a:spcPts val="1100"/>
              </a:spcBef>
              <a:defRPr sz="1900"/>
            </a:pPr>
            <a:r>
              <a:t>Not real time </a:t>
            </a:r>
            <a:r>
              <a:rPr b="0"/>
              <a:t>– Spark Streaming is micro-batching, not true streaming, and cannot handle the real-time complex event processing</a:t>
            </a:r>
          </a:p>
        </p:txBody>
      </p:sp>
      <p:pic>
        <p:nvPicPr>
          <p:cNvPr id="598" name="image52.png"/>
          <p:cNvPicPr>
            <a:picLocks noChangeAspect="1"/>
          </p:cNvPicPr>
          <p:nvPr/>
        </p:nvPicPr>
        <p:blipFill>
          <a:blip r:embed="rId3">
            <a:extLst/>
          </a:blip>
          <a:stretch>
            <a:fillRect/>
          </a:stretch>
        </p:blipFill>
        <p:spPr>
          <a:xfrm>
            <a:off x="7242484" y="1976716"/>
            <a:ext cx="3928720" cy="3509684"/>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Spark Programming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605" name="Shape 605"/>
          <p:cNvSpPr>
            <a:spLocks noGrp="1"/>
          </p:cNvSpPr>
          <p:nvPr>
            <p:ph type="title"/>
          </p:nvPr>
        </p:nvSpPr>
        <p:spPr>
          <a:xfrm>
            <a:off x="220132" y="538162"/>
            <a:ext cx="11741155" cy="598490"/>
          </a:xfrm>
          <a:prstGeom prst="rect">
            <a:avLst/>
          </a:prstGeom>
        </p:spPr>
        <p:txBody>
          <a:bodyPr/>
          <a:lstStyle/>
          <a:p>
            <a:r>
              <a:t>Spark Programming Languages</a:t>
            </a:r>
          </a:p>
        </p:txBody>
      </p:sp>
      <p:sp>
        <p:nvSpPr>
          <p:cNvPr id="606" name="Shape 606"/>
          <p:cNvSpPr>
            <a:spLocks noGrp="1"/>
          </p:cNvSpPr>
          <p:nvPr>
            <p:ph type="body" idx="1"/>
          </p:nvPr>
        </p:nvSpPr>
        <p:spPr>
          <a:xfrm>
            <a:off x="220132" y="1236661"/>
            <a:ext cx="11741155" cy="5167316"/>
          </a:xfrm>
          <a:prstGeom prst="rect">
            <a:avLst/>
          </a:prstGeom>
        </p:spPr>
        <p:txBody>
          <a:bodyPr/>
          <a:lstStyle/>
          <a:p>
            <a:r>
              <a:t>Scala</a:t>
            </a:r>
          </a:p>
          <a:p>
            <a:pPr marL="571500" lvl="1" indent="-228600">
              <a:buFont typeface="Arial"/>
              <a:defRPr sz="1800" b="0"/>
            </a:pPr>
            <a:r>
              <a:t>Functional programming</a:t>
            </a:r>
          </a:p>
          <a:p>
            <a:pPr marL="571500" lvl="1" indent="-228600">
              <a:buFont typeface="Arial"/>
              <a:defRPr sz="1800" b="0"/>
            </a:pPr>
            <a:r>
              <a:t>Spark written in Scala</a:t>
            </a:r>
          </a:p>
          <a:p>
            <a:pPr marL="571500" lvl="1" indent="-228600">
              <a:buFont typeface="Arial"/>
              <a:defRPr sz="1800" b="0"/>
            </a:pPr>
            <a:r>
              <a:t>Scala compiles into Java byte code</a:t>
            </a:r>
          </a:p>
          <a:p>
            <a:pPr marL="571500" lvl="1" indent="-228600">
              <a:buFont typeface="Arial"/>
              <a:defRPr sz="1800" b="0"/>
            </a:pPr>
            <a:endParaRPr/>
          </a:p>
          <a:p>
            <a:r>
              <a:t>Python</a:t>
            </a:r>
          </a:p>
          <a:p>
            <a:pPr marL="571500" lvl="1" indent="-228600">
              <a:buFont typeface="Arial"/>
              <a:defRPr sz="1800" b="0"/>
            </a:pPr>
            <a:r>
              <a:t>Easily ports to Spark</a:t>
            </a:r>
          </a:p>
          <a:p>
            <a:pPr marL="571500" lvl="1" indent="-228600">
              <a:buFont typeface="Arial"/>
              <a:defRPr sz="1800" b="0"/>
            </a:pPr>
            <a:endParaRPr/>
          </a:p>
          <a:p>
            <a:r>
              <a:t>Java</a:t>
            </a:r>
          </a:p>
          <a:p>
            <a:pPr marL="571500" lvl="1" indent="-228600">
              <a:buFont typeface="Arial"/>
              <a:defRPr sz="1800" b="0"/>
            </a:pPr>
            <a:r>
              <a:t>New features in Java 8 makes for more</a:t>
            </a:r>
            <a:br/>
            <a:r>
              <a:t>compact coding</a:t>
            </a:r>
          </a:p>
          <a:p>
            <a:pPr marL="571500" lvl="1" indent="-228600">
              <a:buFont typeface="Arial"/>
              <a:defRPr sz="1800" b="0"/>
            </a:pPr>
            <a:endParaRPr/>
          </a:p>
          <a:p>
            <a:r>
              <a:t>R</a:t>
            </a:r>
          </a:p>
          <a:p>
            <a:pPr marL="571500" lvl="1" indent="-228600">
              <a:buFont typeface="Arial"/>
              <a:defRPr sz="1800" b="0"/>
            </a:pPr>
            <a:r>
              <a:t>Statistical language used to create and manipulate data</a:t>
            </a:r>
          </a:p>
        </p:txBody>
      </p:sp>
      <p:pic>
        <p:nvPicPr>
          <p:cNvPr id="607" name="image53.png"/>
          <p:cNvPicPr>
            <a:picLocks noChangeAspect="1"/>
          </p:cNvPicPr>
          <p:nvPr/>
        </p:nvPicPr>
        <p:blipFill>
          <a:blip r:embed="rId3">
            <a:extLst/>
          </a:blip>
          <a:stretch>
            <a:fillRect/>
          </a:stretch>
        </p:blipFill>
        <p:spPr>
          <a:xfrm>
            <a:off x="6200961" y="1136650"/>
            <a:ext cx="5626102" cy="3302002"/>
          </a:xfrm>
          <a:prstGeom prst="rect">
            <a:avLst/>
          </a:prstGeom>
          <a:ln w="12700">
            <a:miter lim="400000"/>
          </a:ln>
        </p:spPr>
      </p:pic>
      <p:sp>
        <p:nvSpPr>
          <p:cNvPr id="608" name="Shape 608"/>
          <p:cNvSpPr/>
          <p:nvPr/>
        </p:nvSpPr>
        <p:spPr>
          <a:xfrm>
            <a:off x="7825223" y="4538662"/>
            <a:ext cx="2281048"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source: DataBricks 2016 Survey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613" name="Shape 613"/>
          <p:cNvSpPr>
            <a:spLocks noGrp="1"/>
          </p:cNvSpPr>
          <p:nvPr>
            <p:ph type="title"/>
          </p:nvPr>
        </p:nvSpPr>
        <p:spPr>
          <a:xfrm>
            <a:off x="220132" y="538162"/>
            <a:ext cx="11741155" cy="598490"/>
          </a:xfrm>
          <a:prstGeom prst="rect">
            <a:avLst/>
          </a:prstGeom>
        </p:spPr>
        <p:txBody>
          <a:bodyPr/>
          <a:lstStyle/>
          <a:p>
            <a:r>
              <a:t>Functional Programming</a:t>
            </a:r>
          </a:p>
        </p:txBody>
      </p:sp>
      <p:sp>
        <p:nvSpPr>
          <p:cNvPr id="614" name="Shape 614"/>
          <p:cNvSpPr>
            <a:spLocks noGrp="1"/>
          </p:cNvSpPr>
          <p:nvPr>
            <p:ph type="body" sz="quarter" idx="1"/>
          </p:nvPr>
        </p:nvSpPr>
        <p:spPr>
          <a:xfrm>
            <a:off x="220132" y="1236662"/>
            <a:ext cx="11741155" cy="1316039"/>
          </a:xfrm>
          <a:prstGeom prst="rect">
            <a:avLst/>
          </a:prstGeom>
        </p:spPr>
        <p:txBody>
          <a:bodyPr/>
          <a:lstStyle/>
          <a:p>
            <a:r>
              <a:t>Spark depends on functional programming</a:t>
            </a:r>
          </a:p>
          <a:p>
            <a:r>
              <a:t>Closures or in line anonymous functions</a:t>
            </a:r>
          </a:p>
          <a:p>
            <a:pPr marL="571500" lvl="1" indent="-228600">
              <a:buFont typeface="Arial"/>
              <a:defRPr sz="1800" b="0"/>
            </a:pPr>
            <a:r>
              <a:t>Functions have inputs and outputs only</a:t>
            </a:r>
          </a:p>
          <a:p>
            <a:pPr marL="571500" lvl="1" indent="-228600">
              <a:buFont typeface="Arial"/>
              <a:defRPr sz="1800" b="0"/>
            </a:pPr>
            <a:r>
              <a:t>One can pass functions as inputs to other functions as parameters</a:t>
            </a:r>
          </a:p>
        </p:txBody>
      </p:sp>
      <p:sp>
        <p:nvSpPr>
          <p:cNvPr id="615" name="Shape 615"/>
          <p:cNvSpPr/>
          <p:nvPr/>
        </p:nvSpPr>
        <p:spPr>
          <a:xfrm>
            <a:off x="359832" y="2552699"/>
            <a:ext cx="11741155" cy="4434880"/>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numCol="2">
            <a:spAutoFit/>
          </a:bodyPr>
          <a:lstStyle/>
          <a:p>
            <a:pPr marL="228600" indent="-228600">
              <a:buClr>
                <a:srgbClr val="000000"/>
              </a:buClr>
              <a:buSzPct val="100000"/>
              <a:buFont typeface="Wingdings"/>
              <a:buChar char="▪"/>
              <a:defRPr sz="3600" b="1">
                <a:latin typeface="Arial"/>
                <a:ea typeface="Arial"/>
                <a:cs typeface="Arial"/>
                <a:sym typeface="Arial"/>
              </a:defRPr>
            </a:pPr>
            <a:r>
              <a:t>Python</a:t>
            </a:r>
            <a:endParaRPr sz="2000"/>
          </a:p>
          <a:p>
            <a:pPr marL="571500" lvl="1" indent="-228600">
              <a:buClr>
                <a:srgbClr val="000000"/>
              </a:buClr>
              <a:buSzPct val="100000"/>
              <a:buFont typeface="Arial"/>
              <a:buChar char="–"/>
              <a:defRPr sz="3200">
                <a:latin typeface="Arial"/>
                <a:ea typeface="Arial"/>
                <a:cs typeface="Arial"/>
                <a:sym typeface="Arial"/>
              </a:defRPr>
            </a:pPr>
            <a:r>
              <a:t>function(lambda x: x)</a:t>
            </a:r>
          </a:p>
          <a:p>
            <a:pPr marL="571500" lvl="1" indent="-228600">
              <a:buClr>
                <a:srgbClr val="000000"/>
              </a:buClr>
              <a:buSzPct val="100000"/>
              <a:buFont typeface="Arial"/>
              <a:buChar char="–"/>
              <a:defRPr sz="3200">
                <a:latin typeface="Arial"/>
                <a:ea typeface="Arial"/>
                <a:cs typeface="Arial"/>
                <a:sym typeface="Arial"/>
              </a:defRPr>
            </a:pPr>
            <a:endParaRPr/>
          </a:p>
          <a:p>
            <a:pPr marL="571500" lvl="1" indent="-228600">
              <a:buClr>
                <a:srgbClr val="000000"/>
              </a:buClr>
              <a:buSzPct val="100000"/>
              <a:buFont typeface="Arial"/>
              <a:buChar char="–"/>
              <a:defRPr sz="3200">
                <a:latin typeface="Arial"/>
                <a:ea typeface="Arial"/>
                <a:cs typeface="Arial"/>
                <a:sym typeface="Arial"/>
              </a:defRPr>
            </a:pPr>
            <a:endParaRPr/>
          </a:p>
          <a:p>
            <a:pPr marL="571500" lvl="1" indent="-228600">
              <a:buClr>
                <a:srgbClr val="000000"/>
              </a:buClr>
              <a:buSzPct val="100000"/>
              <a:buFont typeface="Arial"/>
              <a:buChar char="–"/>
              <a:defRPr sz="3200">
                <a:latin typeface="Arial"/>
                <a:ea typeface="Arial"/>
                <a:cs typeface="Arial"/>
                <a:sym typeface="Arial"/>
              </a:defRPr>
            </a:pPr>
            <a:endParaRPr/>
          </a:p>
          <a:p>
            <a:pPr marL="571500" lvl="1" indent="-228600">
              <a:buClr>
                <a:srgbClr val="000000"/>
              </a:buClr>
              <a:buSzPct val="100000"/>
              <a:buFont typeface="Arial"/>
              <a:buChar char="–"/>
              <a:defRPr sz="3200">
                <a:latin typeface="Arial"/>
                <a:ea typeface="Arial"/>
                <a:cs typeface="Arial"/>
                <a:sym typeface="Arial"/>
              </a:defRPr>
            </a:pPr>
            <a:endParaRPr/>
          </a:p>
          <a:p>
            <a:pPr marL="571500" lvl="1" indent="-228600">
              <a:buClr>
                <a:srgbClr val="000000"/>
              </a:buClr>
              <a:buSzPct val="100000"/>
              <a:buFont typeface="Arial"/>
              <a:buChar char="–"/>
              <a:defRPr sz="3200">
                <a:latin typeface="Arial"/>
                <a:ea typeface="Arial"/>
                <a:cs typeface="Arial"/>
                <a:sym typeface="Arial"/>
              </a:defRPr>
            </a:pPr>
            <a:endParaRPr/>
          </a:p>
          <a:p>
            <a:pPr marL="228600" indent="-228600">
              <a:buClr>
                <a:srgbClr val="000000"/>
              </a:buClr>
              <a:buSzPct val="100000"/>
              <a:buFont typeface="Wingdings"/>
              <a:buChar char="▪"/>
              <a:defRPr sz="3600" b="1">
                <a:latin typeface="Arial"/>
                <a:ea typeface="Arial"/>
                <a:cs typeface="Arial"/>
                <a:sym typeface="Arial"/>
              </a:defRPr>
            </a:pPr>
            <a:r>
              <a:t>Scala</a:t>
            </a:r>
            <a:endParaRPr sz="2000"/>
          </a:p>
          <a:p>
            <a:pPr marL="571500" lvl="1" indent="-228600">
              <a:buClr>
                <a:srgbClr val="000000"/>
              </a:buClr>
              <a:buSzPct val="100000"/>
              <a:buFont typeface="Arial"/>
              <a:buChar char="–"/>
              <a:defRPr sz="3200">
                <a:latin typeface="Arial"/>
                <a:ea typeface="Arial"/>
                <a:cs typeface="Arial"/>
                <a:sym typeface="Arial"/>
              </a:defRPr>
            </a:pPr>
            <a:r>
              <a:t>function(x =&gt; x)</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618" name="Shape 618"/>
          <p:cNvSpPr>
            <a:spLocks noGrp="1"/>
          </p:cNvSpPr>
          <p:nvPr>
            <p:ph type="body" idx="1"/>
          </p:nvPr>
        </p:nvSpPr>
        <p:spPr>
          <a:xfrm>
            <a:off x="220132" y="1236661"/>
            <a:ext cx="11741155" cy="5167316"/>
          </a:xfrm>
          <a:prstGeom prst="rect">
            <a:avLst/>
          </a:prstGeom>
        </p:spPr>
        <p:txBody>
          <a:bodyPr/>
          <a:lstStyle/>
          <a:p>
            <a:r>
              <a:t>Immutable</a:t>
            </a:r>
          </a:p>
          <a:p>
            <a:pPr marL="571500" lvl="1" indent="-228600">
              <a:buFont typeface="Arial"/>
              <a:defRPr sz="1800" b="0"/>
            </a:pPr>
            <a:endParaRPr/>
          </a:p>
          <a:p>
            <a:r>
              <a:t>Holds references to partition objects</a:t>
            </a:r>
          </a:p>
          <a:p>
            <a:pPr marL="571500" lvl="1" indent="-228600">
              <a:buFont typeface="Arial"/>
              <a:defRPr sz="1800" b="0"/>
            </a:pPr>
            <a:endParaRPr/>
          </a:p>
          <a:p>
            <a:r>
              <a:t>Each partition is a subset of the overall data</a:t>
            </a:r>
          </a:p>
          <a:p>
            <a:pPr marL="571500" lvl="1" indent="-228600">
              <a:buFont typeface="Arial"/>
              <a:defRPr sz="1800" b="0"/>
            </a:pPr>
            <a:endParaRPr/>
          </a:p>
          <a:p>
            <a:r>
              <a:t>Partitions are assigned</a:t>
            </a:r>
            <a:br/>
            <a:r>
              <a:t> to nodes on the cluster</a:t>
            </a:r>
          </a:p>
          <a:p>
            <a:pPr marL="571500" lvl="1" indent="-228600">
              <a:buFont typeface="Arial"/>
              <a:defRPr sz="1800" b="0"/>
            </a:pPr>
            <a:endParaRPr/>
          </a:p>
          <a:p>
            <a:r>
              <a:t>Partitions are in memory</a:t>
            </a:r>
            <a:br/>
            <a:r>
              <a:t>by default</a:t>
            </a:r>
          </a:p>
          <a:p>
            <a:pPr marL="571500" lvl="1" indent="-228600">
              <a:buFont typeface="Arial"/>
              <a:defRPr sz="1800" b="0"/>
            </a:pPr>
            <a:endParaRPr/>
          </a:p>
          <a:p>
            <a:r>
              <a:t>Fault tolerance</a:t>
            </a:r>
          </a:p>
          <a:p>
            <a:pPr marL="571500" lvl="1" indent="-228600">
              <a:buFont typeface="Arial"/>
              <a:defRPr sz="1800" b="0"/>
            </a:pPr>
            <a:r>
              <a:t>If data in memory is lost it will be </a:t>
            </a:r>
          </a:p>
          <a:p>
            <a:pPr marL="0" lvl="1" indent="342900">
              <a:buSzTx/>
              <a:buNone/>
              <a:defRPr sz="1800" b="0"/>
            </a:pPr>
            <a:r>
              <a:t>    recreated from lineage</a:t>
            </a:r>
          </a:p>
        </p:txBody>
      </p:sp>
      <p:sp>
        <p:nvSpPr>
          <p:cNvPr id="619" name="Shape 619"/>
          <p:cNvSpPr>
            <a:spLocks noGrp="1"/>
          </p:cNvSpPr>
          <p:nvPr>
            <p:ph type="title"/>
          </p:nvPr>
        </p:nvSpPr>
        <p:spPr>
          <a:xfrm>
            <a:off x="220132" y="538162"/>
            <a:ext cx="11741155" cy="598490"/>
          </a:xfrm>
          <a:prstGeom prst="rect">
            <a:avLst/>
          </a:prstGeom>
        </p:spPr>
        <p:txBody>
          <a:bodyPr/>
          <a:lstStyle/>
          <a:p>
            <a:r>
              <a:t>Resilient Distributed Dataset (RDD)</a:t>
            </a:r>
          </a:p>
        </p:txBody>
      </p:sp>
      <p:grpSp>
        <p:nvGrpSpPr>
          <p:cNvPr id="658" name="Group 658"/>
          <p:cNvGrpSpPr/>
          <p:nvPr/>
        </p:nvGrpSpPr>
        <p:grpSpPr>
          <a:xfrm>
            <a:off x="5305422" y="2846387"/>
            <a:ext cx="5189543" cy="3611566"/>
            <a:chOff x="0" y="0"/>
            <a:chExt cx="5189541" cy="3611565"/>
          </a:xfrm>
        </p:grpSpPr>
        <p:sp>
          <p:nvSpPr>
            <p:cNvPr id="620" name="Shape 620"/>
            <p:cNvSpPr/>
            <p:nvPr/>
          </p:nvSpPr>
          <p:spPr>
            <a:xfrm>
              <a:off x="-1" y="384695"/>
              <a:ext cx="1514126" cy="2918802"/>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1600">
                  <a:latin typeface="Arial"/>
                  <a:ea typeface="Arial"/>
                  <a:cs typeface="Arial"/>
                  <a:sym typeface="Arial"/>
                </a:defRPr>
              </a:pPr>
              <a:endParaRPr/>
            </a:p>
          </p:txBody>
        </p:sp>
        <p:grpSp>
          <p:nvGrpSpPr>
            <p:cNvPr id="624" name="Group 624"/>
            <p:cNvGrpSpPr/>
            <p:nvPr/>
          </p:nvGrpSpPr>
          <p:grpSpPr>
            <a:xfrm>
              <a:off x="2658542" y="903493"/>
              <a:ext cx="891383" cy="769394"/>
              <a:chOff x="0" y="0"/>
              <a:chExt cx="891381" cy="769393"/>
            </a:xfrm>
          </p:grpSpPr>
          <p:sp>
            <p:nvSpPr>
              <p:cNvPr id="621" name="Shape 621"/>
              <p:cNvSpPr/>
              <p:nvPr/>
            </p:nvSpPr>
            <p:spPr>
              <a:xfrm>
                <a:off x="-1" y="-1"/>
                <a:ext cx="891382" cy="769394"/>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1600">
                    <a:latin typeface="Arial"/>
                    <a:ea typeface="Arial"/>
                    <a:cs typeface="Arial"/>
                    <a:sym typeface="Arial"/>
                  </a:defRPr>
                </a:pPr>
                <a:endParaRPr/>
              </a:p>
            </p:txBody>
          </p:sp>
          <p:sp>
            <p:nvSpPr>
              <p:cNvPr id="622" name="Shape 622"/>
              <p:cNvSpPr/>
              <p:nvPr/>
            </p:nvSpPr>
            <p:spPr>
              <a:xfrm>
                <a:off x="-1" y="323633"/>
                <a:ext cx="891383"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623" name="Shape 623"/>
              <p:cNvSpPr/>
              <p:nvPr/>
            </p:nvSpPr>
            <p:spPr>
              <a:xfrm>
                <a:off x="-1" y="-1"/>
                <a:ext cx="849570" cy="313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600">
                    <a:latin typeface="Arial"/>
                    <a:ea typeface="Arial"/>
                    <a:cs typeface="Arial"/>
                    <a:sym typeface="Arial"/>
                  </a:defRPr>
                </a:lvl1pPr>
              </a:lstStyle>
              <a:p>
                <a:r>
                  <a:t>Partition</a:t>
                </a:r>
              </a:p>
            </p:txBody>
          </p:sp>
        </p:grpSp>
        <p:grpSp>
          <p:nvGrpSpPr>
            <p:cNvPr id="627" name="Group 627"/>
            <p:cNvGrpSpPr/>
            <p:nvPr/>
          </p:nvGrpSpPr>
          <p:grpSpPr>
            <a:xfrm>
              <a:off x="4438328" y="2842170"/>
              <a:ext cx="751213" cy="708332"/>
              <a:chOff x="0" y="0"/>
              <a:chExt cx="751211" cy="708331"/>
            </a:xfrm>
          </p:grpSpPr>
          <p:sp>
            <p:nvSpPr>
              <p:cNvPr id="625" name="Shape 625"/>
              <p:cNvSpPr/>
              <p:nvPr/>
            </p:nvSpPr>
            <p:spPr>
              <a:xfrm>
                <a:off x="0" y="-1"/>
                <a:ext cx="751212" cy="708332"/>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2000" b="1">
                    <a:latin typeface="Arial"/>
                    <a:ea typeface="Arial"/>
                    <a:cs typeface="Arial"/>
                    <a:sym typeface="Arial"/>
                  </a:defRPr>
                </a:pPr>
                <a:endParaRPr/>
              </a:p>
            </p:txBody>
          </p:sp>
          <p:sp>
            <p:nvSpPr>
              <p:cNvPr id="626" name="Shape 626"/>
              <p:cNvSpPr/>
              <p:nvPr/>
            </p:nvSpPr>
            <p:spPr>
              <a:xfrm>
                <a:off x="0" y="-1"/>
                <a:ext cx="751212" cy="4420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Arial"/>
                    <a:ea typeface="Arial"/>
                    <a:cs typeface="Arial"/>
                    <a:sym typeface="Arial"/>
                  </a:defRPr>
                </a:pPr>
                <a:r>
                  <a:t>Memory</a:t>
                </a:r>
                <a:endParaRPr sz="2000" b="1"/>
              </a:p>
              <a:p>
                <a:pPr>
                  <a:defRPr sz="1200">
                    <a:latin typeface="Arial"/>
                    <a:ea typeface="Arial"/>
                    <a:cs typeface="Arial"/>
                    <a:sym typeface="Arial"/>
                  </a:defRPr>
                </a:pPr>
                <a:r>
                  <a:t>partition</a:t>
                </a:r>
              </a:p>
            </p:txBody>
          </p:sp>
        </p:grpSp>
        <p:grpSp>
          <p:nvGrpSpPr>
            <p:cNvPr id="631" name="Group 631"/>
            <p:cNvGrpSpPr/>
            <p:nvPr/>
          </p:nvGrpSpPr>
          <p:grpSpPr>
            <a:xfrm>
              <a:off x="2658542" y="-1"/>
              <a:ext cx="891383" cy="769394"/>
              <a:chOff x="0" y="0"/>
              <a:chExt cx="891381" cy="769393"/>
            </a:xfrm>
          </p:grpSpPr>
          <p:sp>
            <p:nvSpPr>
              <p:cNvPr id="628" name="Shape 628"/>
              <p:cNvSpPr/>
              <p:nvPr/>
            </p:nvSpPr>
            <p:spPr>
              <a:xfrm>
                <a:off x="-1" y="-1"/>
                <a:ext cx="891382" cy="769394"/>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1600">
                    <a:latin typeface="Arial"/>
                    <a:ea typeface="Arial"/>
                    <a:cs typeface="Arial"/>
                    <a:sym typeface="Arial"/>
                  </a:defRPr>
                </a:pPr>
                <a:endParaRPr/>
              </a:p>
            </p:txBody>
          </p:sp>
          <p:sp>
            <p:nvSpPr>
              <p:cNvPr id="629" name="Shape 629"/>
              <p:cNvSpPr/>
              <p:nvPr/>
            </p:nvSpPr>
            <p:spPr>
              <a:xfrm>
                <a:off x="-1" y="323633"/>
                <a:ext cx="891383"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630" name="Shape 630"/>
              <p:cNvSpPr/>
              <p:nvPr/>
            </p:nvSpPr>
            <p:spPr>
              <a:xfrm>
                <a:off x="-1" y="-1"/>
                <a:ext cx="849570" cy="313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600">
                    <a:latin typeface="Arial"/>
                    <a:ea typeface="Arial"/>
                    <a:cs typeface="Arial"/>
                    <a:sym typeface="Arial"/>
                  </a:defRPr>
                </a:lvl1pPr>
              </a:lstStyle>
              <a:p>
                <a:r>
                  <a:t>Partition</a:t>
                </a:r>
              </a:p>
            </p:txBody>
          </p:sp>
        </p:grpSp>
        <p:grpSp>
          <p:nvGrpSpPr>
            <p:cNvPr id="635" name="Group 635"/>
            <p:cNvGrpSpPr/>
            <p:nvPr/>
          </p:nvGrpSpPr>
          <p:grpSpPr>
            <a:xfrm>
              <a:off x="2658542" y="1923001"/>
              <a:ext cx="891383" cy="769395"/>
              <a:chOff x="0" y="0"/>
              <a:chExt cx="891381" cy="769394"/>
            </a:xfrm>
          </p:grpSpPr>
          <p:sp>
            <p:nvSpPr>
              <p:cNvPr id="632" name="Shape 632"/>
              <p:cNvSpPr/>
              <p:nvPr/>
            </p:nvSpPr>
            <p:spPr>
              <a:xfrm>
                <a:off x="-1" y="0"/>
                <a:ext cx="891382" cy="769395"/>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1600">
                    <a:latin typeface="Arial"/>
                    <a:ea typeface="Arial"/>
                    <a:cs typeface="Arial"/>
                    <a:sym typeface="Arial"/>
                  </a:defRPr>
                </a:pPr>
                <a:endParaRPr/>
              </a:p>
            </p:txBody>
          </p:sp>
          <p:sp>
            <p:nvSpPr>
              <p:cNvPr id="633" name="Shape 633"/>
              <p:cNvSpPr/>
              <p:nvPr/>
            </p:nvSpPr>
            <p:spPr>
              <a:xfrm>
                <a:off x="-1" y="323633"/>
                <a:ext cx="891383"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634" name="Shape 634"/>
              <p:cNvSpPr/>
              <p:nvPr/>
            </p:nvSpPr>
            <p:spPr>
              <a:xfrm>
                <a:off x="-1" y="-1"/>
                <a:ext cx="849570" cy="313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600">
                    <a:latin typeface="Arial"/>
                    <a:ea typeface="Arial"/>
                    <a:cs typeface="Arial"/>
                    <a:sym typeface="Arial"/>
                  </a:defRPr>
                </a:lvl1pPr>
              </a:lstStyle>
              <a:p>
                <a:r>
                  <a:t>Partition</a:t>
                </a:r>
              </a:p>
            </p:txBody>
          </p:sp>
        </p:grpSp>
        <p:grpSp>
          <p:nvGrpSpPr>
            <p:cNvPr id="639" name="Group 639"/>
            <p:cNvGrpSpPr/>
            <p:nvPr/>
          </p:nvGrpSpPr>
          <p:grpSpPr>
            <a:xfrm>
              <a:off x="2658542" y="2842171"/>
              <a:ext cx="891383" cy="769394"/>
              <a:chOff x="0" y="0"/>
              <a:chExt cx="891381" cy="769393"/>
            </a:xfrm>
          </p:grpSpPr>
          <p:sp>
            <p:nvSpPr>
              <p:cNvPr id="636" name="Shape 636"/>
              <p:cNvSpPr/>
              <p:nvPr/>
            </p:nvSpPr>
            <p:spPr>
              <a:xfrm>
                <a:off x="-1" y="-1"/>
                <a:ext cx="891382" cy="769394"/>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1600">
                    <a:latin typeface="Arial"/>
                    <a:ea typeface="Arial"/>
                    <a:cs typeface="Arial"/>
                    <a:sym typeface="Arial"/>
                  </a:defRPr>
                </a:pPr>
                <a:endParaRPr/>
              </a:p>
            </p:txBody>
          </p:sp>
          <p:sp>
            <p:nvSpPr>
              <p:cNvPr id="637" name="Shape 637"/>
              <p:cNvSpPr/>
              <p:nvPr/>
            </p:nvSpPr>
            <p:spPr>
              <a:xfrm>
                <a:off x="-1" y="323633"/>
                <a:ext cx="891383"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638" name="Shape 638"/>
              <p:cNvSpPr/>
              <p:nvPr/>
            </p:nvSpPr>
            <p:spPr>
              <a:xfrm>
                <a:off x="-1" y="-1"/>
                <a:ext cx="849570" cy="313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600">
                    <a:latin typeface="Arial"/>
                    <a:ea typeface="Arial"/>
                    <a:cs typeface="Arial"/>
                    <a:sym typeface="Arial"/>
                  </a:defRPr>
                </a:lvl1pPr>
              </a:lstStyle>
              <a:p>
                <a:r>
                  <a:t>Partition</a:t>
                </a:r>
              </a:p>
            </p:txBody>
          </p:sp>
        </p:grpSp>
        <p:grpSp>
          <p:nvGrpSpPr>
            <p:cNvPr id="642" name="Group 642"/>
            <p:cNvGrpSpPr/>
            <p:nvPr/>
          </p:nvGrpSpPr>
          <p:grpSpPr>
            <a:xfrm>
              <a:off x="4438328" y="1923000"/>
              <a:ext cx="751213" cy="708333"/>
              <a:chOff x="0" y="-1"/>
              <a:chExt cx="751211" cy="708332"/>
            </a:xfrm>
          </p:grpSpPr>
          <p:sp>
            <p:nvSpPr>
              <p:cNvPr id="640" name="Shape 640"/>
              <p:cNvSpPr/>
              <p:nvPr/>
            </p:nvSpPr>
            <p:spPr>
              <a:xfrm>
                <a:off x="0" y="-1"/>
                <a:ext cx="751212" cy="708333"/>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2000" b="1">
                    <a:latin typeface="Arial"/>
                    <a:ea typeface="Arial"/>
                    <a:cs typeface="Arial"/>
                    <a:sym typeface="Arial"/>
                  </a:defRPr>
                </a:pPr>
                <a:endParaRPr/>
              </a:p>
            </p:txBody>
          </p:sp>
          <p:sp>
            <p:nvSpPr>
              <p:cNvPr id="641" name="Shape 641"/>
              <p:cNvSpPr/>
              <p:nvPr/>
            </p:nvSpPr>
            <p:spPr>
              <a:xfrm>
                <a:off x="0" y="-2"/>
                <a:ext cx="751212" cy="442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Arial"/>
                    <a:ea typeface="Arial"/>
                    <a:cs typeface="Arial"/>
                    <a:sym typeface="Arial"/>
                  </a:defRPr>
                </a:pPr>
                <a:r>
                  <a:t>Memory</a:t>
                </a:r>
                <a:endParaRPr sz="2000" b="1"/>
              </a:p>
              <a:p>
                <a:pPr>
                  <a:defRPr sz="1200">
                    <a:latin typeface="Arial"/>
                    <a:ea typeface="Arial"/>
                    <a:cs typeface="Arial"/>
                    <a:sym typeface="Arial"/>
                  </a:defRPr>
                </a:pPr>
                <a:r>
                  <a:t>partition</a:t>
                </a:r>
              </a:p>
            </p:txBody>
          </p:sp>
        </p:grpSp>
        <p:grpSp>
          <p:nvGrpSpPr>
            <p:cNvPr id="645" name="Group 645"/>
            <p:cNvGrpSpPr/>
            <p:nvPr/>
          </p:nvGrpSpPr>
          <p:grpSpPr>
            <a:xfrm>
              <a:off x="4438328" y="30530"/>
              <a:ext cx="751213" cy="708332"/>
              <a:chOff x="0" y="0"/>
              <a:chExt cx="751211" cy="708331"/>
            </a:xfrm>
          </p:grpSpPr>
          <p:sp>
            <p:nvSpPr>
              <p:cNvPr id="643" name="Shape 643"/>
              <p:cNvSpPr/>
              <p:nvPr/>
            </p:nvSpPr>
            <p:spPr>
              <a:xfrm>
                <a:off x="0" y="-1"/>
                <a:ext cx="751212" cy="708332"/>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2000" b="1">
                    <a:latin typeface="Arial"/>
                    <a:ea typeface="Arial"/>
                    <a:cs typeface="Arial"/>
                    <a:sym typeface="Arial"/>
                  </a:defRPr>
                </a:pPr>
                <a:endParaRPr/>
              </a:p>
            </p:txBody>
          </p:sp>
          <p:sp>
            <p:nvSpPr>
              <p:cNvPr id="644" name="Shape 644"/>
              <p:cNvSpPr/>
              <p:nvPr/>
            </p:nvSpPr>
            <p:spPr>
              <a:xfrm>
                <a:off x="0" y="-1"/>
                <a:ext cx="751212" cy="4420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Arial"/>
                    <a:ea typeface="Arial"/>
                    <a:cs typeface="Arial"/>
                    <a:sym typeface="Arial"/>
                  </a:defRPr>
                </a:pPr>
                <a:r>
                  <a:t>Memory</a:t>
                </a:r>
                <a:endParaRPr sz="2000" b="1"/>
              </a:p>
              <a:p>
                <a:pPr>
                  <a:defRPr sz="1200">
                    <a:latin typeface="Arial"/>
                    <a:ea typeface="Arial"/>
                    <a:cs typeface="Arial"/>
                    <a:sym typeface="Arial"/>
                  </a:defRPr>
                </a:pPr>
                <a:r>
                  <a:t>partition</a:t>
                </a:r>
              </a:p>
            </p:txBody>
          </p:sp>
        </p:grpSp>
        <p:grpSp>
          <p:nvGrpSpPr>
            <p:cNvPr id="648" name="Group 648"/>
            <p:cNvGrpSpPr/>
            <p:nvPr/>
          </p:nvGrpSpPr>
          <p:grpSpPr>
            <a:xfrm>
              <a:off x="4438328" y="903492"/>
              <a:ext cx="751213" cy="708332"/>
              <a:chOff x="0" y="0"/>
              <a:chExt cx="751211" cy="708331"/>
            </a:xfrm>
          </p:grpSpPr>
          <p:sp>
            <p:nvSpPr>
              <p:cNvPr id="646" name="Shape 646"/>
              <p:cNvSpPr/>
              <p:nvPr/>
            </p:nvSpPr>
            <p:spPr>
              <a:xfrm>
                <a:off x="0" y="-1"/>
                <a:ext cx="751212" cy="708332"/>
              </a:xfrm>
              <a:prstGeom prst="rect">
                <a:avLst/>
              </a:prstGeom>
              <a:noFill/>
              <a:ln w="12700" cap="flat">
                <a:solidFill>
                  <a:srgbClr val="000000"/>
                </a:solidFill>
                <a:prstDash val="solid"/>
                <a:round/>
              </a:ln>
              <a:effectLst/>
            </p:spPr>
            <p:txBody>
              <a:bodyPr wrap="square" lIns="45718" tIns="45718" rIns="45718" bIns="45718" numCol="1" anchor="t">
                <a:noAutofit/>
              </a:bodyPr>
              <a:lstStyle/>
              <a:p>
                <a:pPr>
                  <a:defRPr sz="2000" b="1">
                    <a:latin typeface="Arial"/>
                    <a:ea typeface="Arial"/>
                    <a:cs typeface="Arial"/>
                    <a:sym typeface="Arial"/>
                  </a:defRPr>
                </a:pPr>
                <a:endParaRPr/>
              </a:p>
            </p:txBody>
          </p:sp>
          <p:sp>
            <p:nvSpPr>
              <p:cNvPr id="647" name="Shape 647"/>
              <p:cNvSpPr/>
              <p:nvPr/>
            </p:nvSpPr>
            <p:spPr>
              <a:xfrm>
                <a:off x="0" y="-1"/>
                <a:ext cx="751212" cy="4420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Arial"/>
                    <a:ea typeface="Arial"/>
                    <a:cs typeface="Arial"/>
                    <a:sym typeface="Arial"/>
                  </a:defRPr>
                </a:pPr>
                <a:r>
                  <a:t>Memory</a:t>
                </a:r>
                <a:endParaRPr sz="2000" b="1"/>
              </a:p>
              <a:p>
                <a:pPr>
                  <a:defRPr sz="1200">
                    <a:latin typeface="Arial"/>
                    <a:ea typeface="Arial"/>
                    <a:cs typeface="Arial"/>
                    <a:sym typeface="Arial"/>
                  </a:defRPr>
                </a:pPr>
                <a:r>
                  <a:t>partition</a:t>
                </a:r>
              </a:p>
            </p:txBody>
          </p:sp>
        </p:grpSp>
        <p:sp>
          <p:nvSpPr>
            <p:cNvPr id="649" name="Shape 649"/>
            <p:cNvSpPr/>
            <p:nvPr/>
          </p:nvSpPr>
          <p:spPr>
            <a:xfrm>
              <a:off x="351187" y="613380"/>
              <a:ext cx="725000" cy="959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2000">
                  <a:latin typeface="Arial"/>
                  <a:ea typeface="Arial"/>
                  <a:cs typeface="Arial"/>
                  <a:sym typeface="Arial"/>
                </a:defRPr>
              </a:pPr>
              <a:r>
                <a:t>RDD</a:t>
              </a:r>
              <a:endParaRPr b="1"/>
            </a:p>
            <a:p>
              <a:pPr>
                <a:defRPr sz="2000" b="1">
                  <a:latin typeface="Arial"/>
                  <a:ea typeface="Arial"/>
                  <a:cs typeface="Arial"/>
                  <a:sym typeface="Arial"/>
                </a:defRPr>
              </a:pPr>
              <a:endParaRPr b="1"/>
            </a:p>
            <a:p>
              <a:pPr>
                <a:defRPr sz="2000">
                  <a:latin typeface="Arial"/>
                  <a:ea typeface="Arial"/>
                  <a:cs typeface="Arial"/>
                  <a:sym typeface="Arial"/>
                </a:defRPr>
              </a:pPr>
              <a:r>
                <a:t>Array</a:t>
              </a:r>
            </a:p>
          </p:txBody>
        </p:sp>
        <p:sp>
          <p:nvSpPr>
            <p:cNvPr id="650" name="Shape 650"/>
            <p:cNvSpPr/>
            <p:nvPr/>
          </p:nvSpPr>
          <p:spPr>
            <a:xfrm flipV="1">
              <a:off x="1514123" y="384696"/>
              <a:ext cx="1144420" cy="518799"/>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1" name="Shape 651"/>
            <p:cNvSpPr/>
            <p:nvPr/>
          </p:nvSpPr>
          <p:spPr>
            <a:xfrm>
              <a:off x="1514123" y="1288189"/>
              <a:ext cx="1144420" cy="2"/>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2" name="Shape 652"/>
            <p:cNvSpPr/>
            <p:nvPr/>
          </p:nvSpPr>
          <p:spPr>
            <a:xfrm>
              <a:off x="1514123" y="2429824"/>
              <a:ext cx="1144420" cy="2"/>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3" name="Shape 653"/>
            <p:cNvSpPr/>
            <p:nvPr/>
          </p:nvSpPr>
          <p:spPr>
            <a:xfrm>
              <a:off x="1514123" y="2847803"/>
              <a:ext cx="1144420" cy="379065"/>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4" name="Shape 654"/>
            <p:cNvSpPr/>
            <p:nvPr/>
          </p:nvSpPr>
          <p:spPr>
            <a:xfrm>
              <a:off x="3549923" y="384695"/>
              <a:ext cx="888406" cy="2"/>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5" name="Shape 655"/>
            <p:cNvSpPr/>
            <p:nvPr/>
          </p:nvSpPr>
          <p:spPr>
            <a:xfrm flipV="1">
              <a:off x="3549923" y="2277167"/>
              <a:ext cx="888406" cy="30533"/>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6" name="Shape 656"/>
            <p:cNvSpPr/>
            <p:nvPr/>
          </p:nvSpPr>
          <p:spPr>
            <a:xfrm>
              <a:off x="3549923" y="1299926"/>
              <a:ext cx="888406" cy="2"/>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657" name="Shape 657"/>
            <p:cNvSpPr/>
            <p:nvPr/>
          </p:nvSpPr>
          <p:spPr>
            <a:xfrm>
              <a:off x="3549923" y="3226867"/>
              <a:ext cx="888406" cy="2"/>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663" name="Shape 663"/>
          <p:cNvSpPr>
            <a:spLocks noGrp="1"/>
          </p:cNvSpPr>
          <p:nvPr>
            <p:ph type="title"/>
          </p:nvPr>
        </p:nvSpPr>
        <p:spPr>
          <a:xfrm>
            <a:off x="220132" y="538162"/>
            <a:ext cx="11741155" cy="598490"/>
          </a:xfrm>
          <a:prstGeom prst="rect">
            <a:avLst/>
          </a:prstGeom>
        </p:spPr>
        <p:txBody>
          <a:bodyPr/>
          <a:lstStyle/>
          <a:p>
            <a:r>
              <a:t>Dataframes</a:t>
            </a:r>
          </a:p>
        </p:txBody>
      </p:sp>
      <p:sp>
        <p:nvSpPr>
          <p:cNvPr id="664" name="Shape 664"/>
          <p:cNvSpPr>
            <a:spLocks noGrp="1"/>
          </p:cNvSpPr>
          <p:nvPr>
            <p:ph type="body" idx="1"/>
          </p:nvPr>
        </p:nvSpPr>
        <p:spPr>
          <a:xfrm>
            <a:off x="220132" y="1236661"/>
            <a:ext cx="11741155" cy="5167316"/>
          </a:xfrm>
          <a:prstGeom prst="rect">
            <a:avLst/>
          </a:prstGeom>
        </p:spPr>
        <p:txBody>
          <a:bodyPr/>
          <a:lstStyle/>
          <a:p>
            <a:r>
              <a:t>Subset of RDDs</a:t>
            </a:r>
          </a:p>
          <a:p>
            <a:r>
              <a:t>Main data object abstraction in SparkSQL</a:t>
            </a:r>
          </a:p>
          <a:p>
            <a:pPr marL="571500" lvl="1" indent="-228600">
              <a:buFont typeface="Arial"/>
              <a:defRPr sz="1800" b="0"/>
            </a:pPr>
            <a:r>
              <a:t>Organized into NAMED columns</a:t>
            </a:r>
          </a:p>
          <a:p>
            <a:r>
              <a:t>Can be created from:</a:t>
            </a:r>
          </a:p>
          <a:p>
            <a:pPr marL="571500" lvl="1" indent="-228600">
              <a:buFont typeface="Arial"/>
              <a:defRPr sz="1800" b="0"/>
            </a:pPr>
            <a:r>
              <a:t>Existed structured data source</a:t>
            </a:r>
          </a:p>
          <a:p>
            <a:pPr marL="914400" lvl="2" indent="-228600">
              <a:buFontTx/>
              <a:defRPr sz="1600" b="0"/>
            </a:pPr>
            <a:r>
              <a:t>json, database table, Apache Parquet</a:t>
            </a:r>
          </a:p>
          <a:p>
            <a:pPr marL="571500" lvl="1" indent="-228600">
              <a:buFont typeface="Arial"/>
              <a:defRPr sz="1800" b="0"/>
            </a:pPr>
            <a:r>
              <a:t>Another RDD</a:t>
            </a:r>
          </a:p>
          <a:p>
            <a:pPr marL="571500" lvl="1" indent="-228600">
              <a:buFont typeface="Arial"/>
              <a:defRPr sz="1800" b="0"/>
            </a:pPr>
            <a:r>
              <a:t>Transformation of another dataframe</a:t>
            </a:r>
          </a:p>
          <a:p>
            <a:pPr marL="571500" lvl="1" indent="-228600">
              <a:buFont typeface="Arial"/>
              <a:defRPr sz="1800" b="0"/>
            </a:pPr>
            <a:r>
              <a:t>Programmatically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92" name="Shape 392"/>
          <p:cNvSpPr>
            <a:spLocks noGrp="1"/>
          </p:cNvSpPr>
          <p:nvPr>
            <p:ph type="title"/>
          </p:nvPr>
        </p:nvSpPr>
        <p:spPr>
          <a:xfrm>
            <a:off x="220132" y="538162"/>
            <a:ext cx="11741155" cy="598490"/>
          </a:xfrm>
          <a:prstGeom prst="rect">
            <a:avLst/>
          </a:prstGeom>
        </p:spPr>
        <p:txBody>
          <a:bodyPr/>
          <a:lstStyle/>
          <a:p>
            <a:r>
              <a:t>Objectives</a:t>
            </a:r>
          </a:p>
        </p:txBody>
      </p:sp>
      <p:sp>
        <p:nvSpPr>
          <p:cNvPr id="393" name="Shape 393"/>
          <p:cNvSpPr>
            <a:spLocks noGrp="1"/>
          </p:cNvSpPr>
          <p:nvPr>
            <p:ph type="body" idx="1"/>
          </p:nvPr>
        </p:nvSpPr>
        <p:spPr>
          <a:xfrm>
            <a:off x="220132" y="1236661"/>
            <a:ext cx="11741155" cy="5167316"/>
          </a:xfrm>
          <a:prstGeom prst="rect">
            <a:avLst/>
          </a:prstGeom>
        </p:spPr>
        <p:txBody>
          <a:bodyPr/>
          <a:lstStyle/>
          <a:p>
            <a:pPr>
              <a:defRPr sz="3200"/>
            </a:pPr>
            <a:r>
              <a:t>Understand how Spark works</a:t>
            </a:r>
          </a:p>
          <a:p>
            <a:pPr>
              <a:defRPr sz="3200"/>
            </a:pPr>
            <a:r>
              <a:t>Write Spark programs</a:t>
            </a:r>
          </a:p>
          <a:p>
            <a:pPr>
              <a:defRPr sz="3200"/>
            </a:pPr>
            <a:r>
              <a:t>List different ways IBM uses Spark</a:t>
            </a:r>
          </a:p>
          <a:p>
            <a:pPr>
              <a:defRPr sz="3200"/>
            </a:pPr>
            <a:r>
              <a:t>Discuss how to apply to Spark to business problems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667" name="Shape 667"/>
          <p:cNvSpPr>
            <a:spLocks noGrp="1"/>
          </p:cNvSpPr>
          <p:nvPr>
            <p:ph type="title"/>
          </p:nvPr>
        </p:nvSpPr>
        <p:spPr>
          <a:xfrm>
            <a:off x="220132" y="538162"/>
            <a:ext cx="11741155" cy="598490"/>
          </a:xfrm>
          <a:prstGeom prst="rect">
            <a:avLst/>
          </a:prstGeom>
        </p:spPr>
        <p:txBody>
          <a:bodyPr/>
          <a:lstStyle/>
          <a:p>
            <a:r>
              <a:t>More about RDDs and DFs</a:t>
            </a:r>
          </a:p>
        </p:txBody>
      </p:sp>
      <p:sp>
        <p:nvSpPr>
          <p:cNvPr id="668" name="Shape 668"/>
          <p:cNvSpPr/>
          <p:nvPr/>
        </p:nvSpPr>
        <p:spPr>
          <a:xfrm>
            <a:off x="327024" y="1117602"/>
            <a:ext cx="8542340" cy="3068265"/>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spAutoFit/>
          </a:bodyPr>
          <a:lstStyle/>
          <a:p>
            <a:pPr marL="228600" indent="-228600">
              <a:defRPr sz="2000" b="1">
                <a:latin typeface="Arial"/>
                <a:ea typeface="Arial"/>
                <a:cs typeface="Arial"/>
                <a:sym typeface="Arial"/>
              </a:defRPr>
            </a:pPr>
            <a:endParaRPr/>
          </a:p>
          <a:p>
            <a:pPr marL="228600" indent="-228600">
              <a:buClr>
                <a:srgbClr val="000000"/>
              </a:buClr>
              <a:buSzPct val="100000"/>
              <a:buFont typeface="Wingdings"/>
              <a:buChar char="▪"/>
              <a:defRPr sz="2000" b="1">
                <a:latin typeface="Arial"/>
                <a:ea typeface="Arial"/>
                <a:cs typeface="Arial"/>
                <a:sym typeface="Arial"/>
              </a:defRPr>
            </a:pPr>
            <a:r>
              <a:t>Two types of operations</a:t>
            </a:r>
          </a:p>
          <a:p>
            <a:pPr marL="571500" lvl="1" indent="-228600">
              <a:buClr>
                <a:srgbClr val="000000"/>
              </a:buClr>
              <a:buSzPct val="100000"/>
              <a:buFont typeface="Arial"/>
              <a:buChar char="–"/>
              <a:defRPr b="1">
                <a:latin typeface="Arial"/>
                <a:ea typeface="Arial"/>
                <a:cs typeface="Arial"/>
                <a:sym typeface="Arial"/>
              </a:defRPr>
            </a:pPr>
            <a:r>
              <a:t>Transformations </a:t>
            </a:r>
          </a:p>
          <a:p>
            <a:pPr marL="914400" lvl="2" indent="-228600">
              <a:buClr>
                <a:srgbClr val="000000"/>
              </a:buClr>
              <a:buSzPct val="100000"/>
              <a:buChar char="•"/>
              <a:defRPr sz="1600" b="1">
                <a:latin typeface="Arial"/>
                <a:ea typeface="Arial"/>
                <a:cs typeface="Arial"/>
                <a:sym typeface="Arial"/>
              </a:defRPr>
            </a:pPr>
            <a:r>
              <a:t>map()</a:t>
            </a:r>
          </a:p>
          <a:p>
            <a:pPr marL="914400" lvl="2" indent="-228600">
              <a:buClr>
                <a:srgbClr val="000000"/>
              </a:buClr>
              <a:buSzPct val="100000"/>
              <a:buChar char="•"/>
              <a:defRPr sz="1600" b="1">
                <a:latin typeface="Arial"/>
                <a:ea typeface="Arial"/>
                <a:cs typeface="Arial"/>
                <a:sym typeface="Arial"/>
              </a:defRPr>
            </a:pPr>
            <a:r>
              <a:t>filter()</a:t>
            </a:r>
          </a:p>
          <a:p>
            <a:pPr marL="914400" lvl="2" indent="-228600">
              <a:buClr>
                <a:srgbClr val="000000"/>
              </a:buClr>
              <a:buSzPct val="100000"/>
              <a:buChar char="•"/>
              <a:defRPr sz="1600" b="1">
                <a:latin typeface="Arial"/>
                <a:ea typeface="Arial"/>
                <a:cs typeface="Arial"/>
                <a:sym typeface="Arial"/>
              </a:defRPr>
            </a:pPr>
            <a:r>
              <a:t>flatMap()</a:t>
            </a:r>
          </a:p>
          <a:p>
            <a:pPr marL="1257300" lvl="3" indent="-228600">
              <a:buClr>
                <a:srgbClr val="000000"/>
              </a:buClr>
              <a:buSzPct val="65000"/>
              <a:buFont typeface="Wingdings"/>
              <a:buChar char="❑"/>
              <a:defRPr sz="1400" b="1">
                <a:latin typeface="Arial"/>
                <a:ea typeface="Arial"/>
                <a:cs typeface="Arial"/>
                <a:sym typeface="Arial"/>
              </a:defRPr>
            </a:pPr>
            <a:endParaRPr/>
          </a:p>
          <a:p>
            <a:pPr marL="571500" lvl="1" indent="-228600">
              <a:buClr>
                <a:srgbClr val="000000"/>
              </a:buClr>
              <a:buSzPct val="100000"/>
              <a:buFont typeface="Arial"/>
              <a:buChar char="–"/>
              <a:defRPr b="1">
                <a:latin typeface="Arial"/>
                <a:ea typeface="Arial"/>
                <a:cs typeface="Arial"/>
                <a:sym typeface="Arial"/>
              </a:defRPr>
            </a:pPr>
            <a:r>
              <a:t>Actions </a:t>
            </a:r>
          </a:p>
          <a:p>
            <a:pPr marL="914400" lvl="2" indent="-228600">
              <a:buClr>
                <a:srgbClr val="000000"/>
              </a:buClr>
              <a:buSzPct val="100000"/>
              <a:buChar char="•"/>
              <a:defRPr sz="1600" b="1">
                <a:latin typeface="Arial"/>
                <a:ea typeface="Arial"/>
                <a:cs typeface="Arial"/>
                <a:sym typeface="Arial"/>
              </a:defRPr>
            </a:pPr>
            <a:r>
              <a:t>first()</a:t>
            </a:r>
          </a:p>
          <a:p>
            <a:pPr marL="914400" lvl="2" indent="-228600">
              <a:buClr>
                <a:srgbClr val="000000"/>
              </a:buClr>
              <a:buSzPct val="100000"/>
              <a:buChar char="•"/>
              <a:defRPr sz="1600" b="1">
                <a:latin typeface="Arial"/>
                <a:ea typeface="Arial"/>
                <a:cs typeface="Arial"/>
                <a:sym typeface="Arial"/>
              </a:defRPr>
            </a:pPr>
            <a:r>
              <a:t>collect()</a:t>
            </a:r>
          </a:p>
          <a:p>
            <a:pPr marL="914400" lvl="2" indent="-228600">
              <a:buClr>
                <a:srgbClr val="000000"/>
              </a:buClr>
              <a:buSzPct val="100000"/>
              <a:buChar char="•"/>
              <a:defRPr sz="1600" b="1">
                <a:latin typeface="Arial"/>
                <a:ea typeface="Arial"/>
                <a:cs typeface="Arial"/>
                <a:sym typeface="Arial"/>
              </a:defRPr>
            </a:pPr>
            <a:r>
              <a:t>take()	</a:t>
            </a:r>
          </a:p>
          <a:p>
            <a:pPr marL="228600" indent="-228600">
              <a:buClr>
                <a:srgbClr val="000000"/>
              </a:buClr>
              <a:buSzPct val="100000"/>
              <a:buFont typeface="Wingdings"/>
              <a:buChar char="▪"/>
              <a:defRPr sz="2000" b="1">
                <a:latin typeface="Arial"/>
                <a:ea typeface="Arial"/>
                <a:cs typeface="Arial"/>
                <a:sym typeface="Arial"/>
              </a:defRPr>
            </a:pPr>
            <a:r>
              <a:t>Lazy evaluation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70"/>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Spark Code Execution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673" name="Shape 673"/>
          <p:cNvSpPr/>
          <p:nvPr/>
        </p:nvSpPr>
        <p:spPr>
          <a:xfrm>
            <a:off x="7295439" y="4511995"/>
            <a:ext cx="1787527" cy="1025527"/>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sz="1600">
                <a:solidFill>
                  <a:srgbClr val="FFFFFF"/>
                </a:solidFill>
                <a:latin typeface="Arial"/>
                <a:ea typeface="Arial"/>
                <a:cs typeface="Arial"/>
                <a:sym typeface="Arial"/>
              </a:defRPr>
            </a:pPr>
            <a:endParaRPr/>
          </a:p>
        </p:txBody>
      </p:sp>
      <p:sp>
        <p:nvSpPr>
          <p:cNvPr id="674" name="Shape 674"/>
          <p:cNvSpPr>
            <a:spLocks noGrp="1"/>
          </p:cNvSpPr>
          <p:nvPr>
            <p:ph type="title"/>
          </p:nvPr>
        </p:nvSpPr>
        <p:spPr>
          <a:xfrm>
            <a:off x="220132" y="538162"/>
            <a:ext cx="11741155" cy="598490"/>
          </a:xfrm>
          <a:prstGeom prst="rect">
            <a:avLst/>
          </a:prstGeom>
        </p:spPr>
        <p:txBody>
          <a:bodyPr/>
          <a:lstStyle/>
          <a:p>
            <a:r>
              <a:t>Directed Acyclic Graph - DAG</a:t>
            </a:r>
          </a:p>
        </p:txBody>
      </p:sp>
      <p:pic>
        <p:nvPicPr>
          <p:cNvPr id="675" name="image54.png"/>
          <p:cNvPicPr>
            <a:picLocks noChangeAspect="1"/>
          </p:cNvPicPr>
          <p:nvPr/>
        </p:nvPicPr>
        <p:blipFill>
          <a:blip r:embed="rId2">
            <a:extLst/>
          </a:blip>
          <a:srcRect l="28426" t="24667" r="30556" b="33334"/>
          <a:stretch>
            <a:fillRect/>
          </a:stretch>
        </p:blipFill>
        <p:spPr>
          <a:xfrm>
            <a:off x="2695730" y="4308476"/>
            <a:ext cx="2309977" cy="1478282"/>
          </a:xfrm>
          <a:prstGeom prst="rect">
            <a:avLst/>
          </a:prstGeom>
          <a:ln w="12700">
            <a:miter lim="400000"/>
          </a:ln>
        </p:spPr>
      </p:pic>
      <p:cxnSp>
        <p:nvCxnSpPr>
          <p:cNvPr id="676" name="Connector 676"/>
          <p:cNvCxnSpPr>
            <a:stCxn id="677" idx="0"/>
            <a:endCxn id="679" idx="0"/>
          </p:cNvCxnSpPr>
          <p:nvPr/>
        </p:nvCxnSpPr>
        <p:spPr>
          <a:xfrm>
            <a:off x="1829911" y="2966400"/>
            <a:ext cx="3237130" cy="44931"/>
          </a:xfrm>
          <a:prstGeom prst="straightConnector1">
            <a:avLst/>
          </a:prstGeom>
          <a:ln w="28575">
            <a:solidFill>
              <a:srgbClr val="0B86DA"/>
            </a:solidFill>
            <a:tailEnd type="triangle"/>
          </a:ln>
        </p:spPr>
      </p:cxnSp>
      <p:sp>
        <p:nvSpPr>
          <p:cNvPr id="677" name="Shape 677"/>
          <p:cNvSpPr/>
          <p:nvPr/>
        </p:nvSpPr>
        <p:spPr>
          <a:xfrm>
            <a:off x="876618" y="2495231"/>
            <a:ext cx="1906586" cy="942339"/>
          </a:xfrm>
          <a:prstGeom prst="rect">
            <a:avLst/>
          </a:prstGeom>
          <a:ln w="12700">
            <a:solidFill>
              <a:srgbClr val="004478"/>
            </a:solidFill>
          </a:ln>
          <a:extLst>
            <a:ext uri="{C572A759-6A51-4108-AA02-DFA0A04FC94B}">
              <ma14:wrappingTextBoxFlag xmlns:ma14="http://schemas.microsoft.com/office/mac/drawingml/2011/main" val="1"/>
            </a:ext>
          </a:extLst>
        </p:spPr>
        <p:txBody>
          <a:bodyPr lIns="45718" tIns="45718" rIns="45718" bIns="45718">
            <a:spAutoFit/>
          </a:bodyPr>
          <a:lstStyle/>
          <a:p>
            <a:pPr>
              <a:defRPr sz="1000">
                <a:latin typeface="Courier New"/>
                <a:ea typeface="Courier New"/>
                <a:cs typeface="Courier New"/>
                <a:sym typeface="Courier New"/>
              </a:defRPr>
            </a:pPr>
            <a:endParaRPr/>
          </a:p>
          <a:p>
            <a:pPr>
              <a:defRPr sz="1000">
                <a:latin typeface="Courier New"/>
                <a:ea typeface="Courier New"/>
                <a:cs typeface="Courier New"/>
                <a:sym typeface="Courier New"/>
              </a:defRPr>
            </a:pPr>
            <a:endParaRPr/>
          </a:p>
          <a:p>
            <a:pPr>
              <a:defRPr sz="1000">
                <a:latin typeface="Courier New"/>
                <a:ea typeface="Courier New"/>
                <a:cs typeface="Courier New"/>
                <a:sym typeface="Courier New"/>
              </a:defRPr>
            </a:pPr>
            <a:endParaRPr/>
          </a:p>
          <a:p>
            <a:pPr>
              <a:defRPr sz="1000">
                <a:latin typeface="Courier New"/>
                <a:ea typeface="Courier New"/>
                <a:cs typeface="Courier New"/>
                <a:sym typeface="Courier New"/>
              </a:defRPr>
            </a:pPr>
            <a:endParaRPr/>
          </a:p>
          <a:p>
            <a:pPr>
              <a:defRPr sz="1000">
                <a:latin typeface="Courier New"/>
                <a:ea typeface="Courier New"/>
                <a:cs typeface="Courier New"/>
                <a:sym typeface="Courier New"/>
              </a:defRPr>
            </a:pPr>
            <a:endParaRPr/>
          </a:p>
          <a:p>
            <a:pPr>
              <a:defRPr sz="1000">
                <a:latin typeface="Courier New"/>
                <a:ea typeface="Courier New"/>
                <a:cs typeface="Courier New"/>
                <a:sym typeface="Courier New"/>
              </a:defRPr>
            </a:pPr>
            <a:r>
              <a:t>    </a:t>
            </a:r>
          </a:p>
        </p:txBody>
      </p:sp>
      <p:sp>
        <p:nvSpPr>
          <p:cNvPr id="678" name="Shape 678"/>
          <p:cNvSpPr/>
          <p:nvPr/>
        </p:nvSpPr>
        <p:spPr>
          <a:xfrm>
            <a:off x="1517481" y="2209163"/>
            <a:ext cx="390633" cy="28882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File</a:t>
            </a:r>
          </a:p>
        </p:txBody>
      </p:sp>
      <p:sp>
        <p:nvSpPr>
          <p:cNvPr id="679" name="Shape 679"/>
          <p:cNvSpPr/>
          <p:nvPr/>
        </p:nvSpPr>
        <p:spPr>
          <a:xfrm>
            <a:off x="4173277" y="2498567"/>
            <a:ext cx="1787527" cy="1025527"/>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680" name="Shape 680"/>
          <p:cNvSpPr/>
          <p:nvPr/>
        </p:nvSpPr>
        <p:spPr>
          <a:xfrm>
            <a:off x="4664128" y="2187455"/>
            <a:ext cx="588227"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RDD1</a:t>
            </a:r>
          </a:p>
        </p:txBody>
      </p:sp>
      <p:sp>
        <p:nvSpPr>
          <p:cNvPr id="681" name="Shape 681"/>
          <p:cNvSpPr/>
          <p:nvPr/>
        </p:nvSpPr>
        <p:spPr>
          <a:xfrm>
            <a:off x="7250824" y="2495231"/>
            <a:ext cx="1787527" cy="1025526"/>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sz="1600">
                <a:solidFill>
                  <a:srgbClr val="FFFFFF"/>
                </a:solidFill>
                <a:latin typeface="Arial"/>
                <a:ea typeface="Arial"/>
                <a:cs typeface="Arial"/>
                <a:sym typeface="Arial"/>
              </a:defRPr>
            </a:pPr>
            <a:endParaRPr/>
          </a:p>
        </p:txBody>
      </p:sp>
      <p:sp>
        <p:nvSpPr>
          <p:cNvPr id="682" name="Shape 682"/>
          <p:cNvSpPr/>
          <p:nvPr/>
        </p:nvSpPr>
        <p:spPr>
          <a:xfrm>
            <a:off x="7807797" y="2162174"/>
            <a:ext cx="1646411"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Arial"/>
                <a:ea typeface="Arial"/>
                <a:cs typeface="Arial"/>
                <a:sym typeface="Arial"/>
              </a:defRPr>
            </a:lvl1pPr>
          </a:lstStyle>
          <a:p>
            <a:r>
              <a:t>RDD2</a:t>
            </a:r>
          </a:p>
        </p:txBody>
      </p:sp>
      <p:sp>
        <p:nvSpPr>
          <p:cNvPr id="683" name="Shape 683"/>
          <p:cNvSpPr/>
          <p:nvPr/>
        </p:nvSpPr>
        <p:spPr>
          <a:xfrm>
            <a:off x="7807797" y="5537520"/>
            <a:ext cx="588227"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RDD3</a:t>
            </a:r>
          </a:p>
        </p:txBody>
      </p:sp>
      <p:cxnSp>
        <p:nvCxnSpPr>
          <p:cNvPr id="684" name="Connector 684"/>
          <p:cNvCxnSpPr>
            <a:stCxn id="679" idx="0"/>
            <a:endCxn id="681" idx="0"/>
          </p:cNvCxnSpPr>
          <p:nvPr/>
        </p:nvCxnSpPr>
        <p:spPr>
          <a:xfrm flipV="1">
            <a:off x="5067040" y="3007994"/>
            <a:ext cx="3077548" cy="3337"/>
          </a:xfrm>
          <a:prstGeom prst="straightConnector1">
            <a:avLst/>
          </a:prstGeom>
          <a:ln w="28575">
            <a:solidFill>
              <a:srgbClr val="0B86DA"/>
            </a:solidFill>
            <a:tailEnd type="triangle"/>
          </a:ln>
        </p:spPr>
      </p:cxnSp>
      <p:sp>
        <p:nvSpPr>
          <p:cNvPr id="685" name="Shape 685"/>
          <p:cNvSpPr/>
          <p:nvPr/>
        </p:nvSpPr>
        <p:spPr>
          <a:xfrm>
            <a:off x="8189200" y="3602613"/>
            <a:ext cx="3" cy="909382"/>
          </a:xfrm>
          <a:prstGeom prst="line">
            <a:avLst/>
          </a:prstGeom>
          <a:ln w="28575">
            <a:solidFill>
              <a:srgbClr val="0B86DA"/>
            </a:solidFill>
            <a:tailEnd type="triangle"/>
          </a:ln>
        </p:spPr>
        <p:txBody>
          <a:bodyPr lIns="45718" tIns="45718" rIns="45718" bIns="45718"/>
          <a:lstStyle/>
          <a:p>
            <a:endParaRPr/>
          </a:p>
        </p:txBody>
      </p:sp>
      <p:sp>
        <p:nvSpPr>
          <p:cNvPr id="686" name="Shape 686"/>
          <p:cNvSpPr/>
          <p:nvPr/>
        </p:nvSpPr>
        <p:spPr>
          <a:xfrm flipH="1">
            <a:off x="5005542" y="5029541"/>
            <a:ext cx="2277199" cy="12021"/>
          </a:xfrm>
          <a:prstGeom prst="line">
            <a:avLst/>
          </a:prstGeom>
          <a:ln w="28575">
            <a:solidFill>
              <a:srgbClr val="0B86DA"/>
            </a:solidFill>
            <a:tailEnd type="triangle"/>
          </a:ln>
        </p:spPr>
        <p:txBody>
          <a:bodyPr lIns="45718" tIns="45718" rIns="45718" bIns="45718"/>
          <a:lstStyle/>
          <a:p>
            <a:endParaRPr/>
          </a:p>
        </p:txBody>
      </p:sp>
      <p:sp>
        <p:nvSpPr>
          <p:cNvPr id="687" name="Shape 687"/>
          <p:cNvSpPr/>
          <p:nvPr/>
        </p:nvSpPr>
        <p:spPr>
          <a:xfrm>
            <a:off x="3094129" y="2718368"/>
            <a:ext cx="795632" cy="28882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textFile()</a:t>
            </a:r>
          </a:p>
        </p:txBody>
      </p:sp>
      <p:sp>
        <p:nvSpPr>
          <p:cNvPr id="688" name="Shape 688"/>
          <p:cNvSpPr/>
          <p:nvPr/>
        </p:nvSpPr>
        <p:spPr>
          <a:xfrm>
            <a:off x="6333321" y="2712085"/>
            <a:ext cx="568433"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map()</a:t>
            </a:r>
          </a:p>
        </p:txBody>
      </p:sp>
      <p:sp>
        <p:nvSpPr>
          <p:cNvPr id="689" name="Shape 689"/>
          <p:cNvSpPr/>
          <p:nvPr/>
        </p:nvSpPr>
        <p:spPr>
          <a:xfrm>
            <a:off x="8239462" y="3811092"/>
            <a:ext cx="558449"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filter()</a:t>
            </a:r>
          </a:p>
        </p:txBody>
      </p:sp>
      <p:sp>
        <p:nvSpPr>
          <p:cNvPr id="690" name="Shape 690"/>
          <p:cNvSpPr/>
          <p:nvPr/>
        </p:nvSpPr>
        <p:spPr>
          <a:xfrm>
            <a:off x="5765229" y="4614488"/>
            <a:ext cx="726525"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collect()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693" name="Shape 693"/>
          <p:cNvSpPr>
            <a:spLocks noGrp="1"/>
          </p:cNvSpPr>
          <p:nvPr>
            <p:ph type="title"/>
          </p:nvPr>
        </p:nvSpPr>
        <p:spPr>
          <a:xfrm>
            <a:off x="220132" y="538162"/>
            <a:ext cx="11741155" cy="598490"/>
          </a:xfrm>
          <a:prstGeom prst="rect">
            <a:avLst/>
          </a:prstGeom>
        </p:spPr>
        <p:txBody>
          <a:bodyPr/>
          <a:lstStyle/>
          <a:p>
            <a:r>
              <a:t>Sample Code</a:t>
            </a:r>
          </a:p>
        </p:txBody>
      </p:sp>
      <p:sp>
        <p:nvSpPr>
          <p:cNvPr id="694" name="Shape 694"/>
          <p:cNvSpPr>
            <a:spLocks noGrp="1"/>
          </p:cNvSpPr>
          <p:nvPr>
            <p:ph type="body" sz="half" idx="1"/>
          </p:nvPr>
        </p:nvSpPr>
        <p:spPr>
          <a:xfrm>
            <a:off x="220132" y="1236662"/>
            <a:ext cx="11741155" cy="2070420"/>
          </a:xfrm>
          <a:prstGeom prst="rect">
            <a:avLst/>
          </a:prstGeom>
        </p:spPr>
        <p:txBody>
          <a:bodyPr/>
          <a:lstStyle/>
          <a:p>
            <a:pPr>
              <a:defRPr sz="2800"/>
            </a:pPr>
            <a:r>
              <a:t>RDD1 = sc.textFile(data.txt)</a:t>
            </a:r>
          </a:p>
          <a:p>
            <a:pPr marL="0" indent="0">
              <a:buSzTx/>
              <a:buNone/>
              <a:defRPr sz="2800"/>
            </a:pPr>
            <a:r>
              <a:t>   RDD2 = RDD1.map(lambda line: line.upper())</a:t>
            </a:r>
          </a:p>
          <a:p>
            <a:pPr marL="0" indent="0">
              <a:buSzTx/>
              <a:buNone/>
              <a:defRPr sz="2800"/>
            </a:pPr>
            <a:r>
              <a:t>   RDD3 = RDD2.filter(lambda line: 'IBM' in line)</a:t>
            </a:r>
          </a:p>
          <a:p>
            <a:pPr marL="0" indent="0">
              <a:buSzTx/>
              <a:buNone/>
              <a:defRPr sz="2800"/>
            </a:pPr>
            <a:r>
              <a:t>   RDD3.collect()</a:t>
            </a:r>
          </a:p>
        </p:txBody>
      </p:sp>
      <p:sp>
        <p:nvSpPr>
          <p:cNvPr id="695" name="Shape 695"/>
          <p:cNvSpPr/>
          <p:nvPr/>
        </p:nvSpPr>
        <p:spPr>
          <a:xfrm>
            <a:off x="7430934" y="4542771"/>
            <a:ext cx="2255282" cy="1025527"/>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sz="1600">
                <a:solidFill>
                  <a:srgbClr val="FFFFFF"/>
                </a:solidFill>
                <a:latin typeface="Arial"/>
                <a:ea typeface="Arial"/>
                <a:cs typeface="Arial"/>
                <a:sym typeface="Arial"/>
              </a:defRPr>
            </a:pPr>
            <a:endParaRPr/>
          </a:p>
        </p:txBody>
      </p:sp>
      <p:pic>
        <p:nvPicPr>
          <p:cNvPr id="696" name="image54.png"/>
          <p:cNvPicPr>
            <a:picLocks noChangeAspect="1"/>
          </p:cNvPicPr>
          <p:nvPr/>
        </p:nvPicPr>
        <p:blipFill>
          <a:blip r:embed="rId2">
            <a:extLst/>
          </a:blip>
          <a:srcRect l="28426" t="24667" r="30556" b="33334"/>
          <a:stretch>
            <a:fillRect/>
          </a:stretch>
        </p:blipFill>
        <p:spPr>
          <a:xfrm>
            <a:off x="9859660" y="4250692"/>
            <a:ext cx="2309978" cy="1478282"/>
          </a:xfrm>
          <a:prstGeom prst="rect">
            <a:avLst/>
          </a:prstGeom>
          <a:ln w="12700">
            <a:miter lim="400000"/>
          </a:ln>
        </p:spPr>
      </p:pic>
      <p:sp>
        <p:nvSpPr>
          <p:cNvPr id="697" name="Shape 697"/>
          <p:cNvSpPr/>
          <p:nvPr/>
        </p:nvSpPr>
        <p:spPr>
          <a:xfrm>
            <a:off x="1972050" y="4943475"/>
            <a:ext cx="266702" cy="0"/>
          </a:xfrm>
          <a:prstGeom prst="line">
            <a:avLst/>
          </a:prstGeom>
          <a:ln w="28575">
            <a:solidFill>
              <a:srgbClr val="0B86DA"/>
            </a:solidFill>
            <a:tailEnd type="triangle"/>
          </a:ln>
        </p:spPr>
        <p:txBody>
          <a:bodyPr lIns="45718" tIns="45718" rIns="45718" bIns="45718"/>
          <a:lstStyle/>
          <a:p>
            <a:endParaRPr/>
          </a:p>
        </p:txBody>
      </p:sp>
      <p:sp>
        <p:nvSpPr>
          <p:cNvPr id="698" name="Shape 698"/>
          <p:cNvSpPr/>
          <p:nvPr/>
        </p:nvSpPr>
        <p:spPr>
          <a:xfrm>
            <a:off x="-6702" y="4583112"/>
            <a:ext cx="2023761" cy="802639"/>
          </a:xfrm>
          <a:prstGeom prst="rect">
            <a:avLst/>
          </a:prstGeom>
          <a:ln w="12700">
            <a:solidFill>
              <a:srgbClr val="004478"/>
            </a:solidFill>
          </a:ln>
          <a:extLst>
            <a:ext uri="{C572A759-6A51-4108-AA02-DFA0A04FC94B}">
              <ma14:wrappingTextBoxFlag xmlns:ma14="http://schemas.microsoft.com/office/mac/drawingml/2011/main" val="1"/>
            </a:ext>
          </a:extLst>
        </p:spPr>
        <p:txBody>
          <a:bodyPr lIns="45718" tIns="45718" rIns="45718" bIns="45718">
            <a:spAutoFit/>
          </a:bodyPr>
          <a:lstStyle/>
          <a:p>
            <a:pPr>
              <a:defRPr sz="1000">
                <a:latin typeface="Arial"/>
                <a:ea typeface="Arial"/>
                <a:cs typeface="Arial"/>
                <a:sym typeface="Arial"/>
              </a:defRPr>
            </a:pPr>
            <a:r>
              <a:t>IBM teamed up with Nvidia</a:t>
            </a:r>
          </a:p>
          <a:p>
            <a:pPr>
              <a:defRPr sz="1000">
                <a:latin typeface="Arial"/>
                <a:ea typeface="Arial"/>
                <a:cs typeface="Arial"/>
                <a:sym typeface="Arial"/>
              </a:defRPr>
            </a:pPr>
            <a:r>
              <a:t>U.S. Stock Futures Pare Gains</a:t>
            </a:r>
          </a:p>
          <a:p>
            <a:pPr>
              <a:defRPr sz="1000">
                <a:latin typeface="Arial"/>
                <a:ea typeface="Arial"/>
                <a:cs typeface="Arial"/>
                <a:sym typeface="Arial"/>
              </a:defRPr>
            </a:pPr>
            <a:r>
              <a:t>Dollar Rises Amid Sales Data </a:t>
            </a:r>
          </a:p>
          <a:p>
            <a:pPr>
              <a:defRPr sz="1000">
                <a:latin typeface="Arial"/>
                <a:ea typeface="Arial"/>
                <a:cs typeface="Arial"/>
                <a:sym typeface="Arial"/>
              </a:defRPr>
            </a:pPr>
            <a:r>
              <a:t>IBM generated nearly $20B</a:t>
            </a:r>
          </a:p>
          <a:p>
            <a:pPr>
              <a:defRPr sz="1000">
                <a:latin typeface="Courier New"/>
                <a:ea typeface="Courier New"/>
                <a:cs typeface="Courier New"/>
                <a:sym typeface="Courier New"/>
              </a:defRPr>
            </a:pPr>
            <a:r>
              <a:t>...</a:t>
            </a:r>
          </a:p>
        </p:txBody>
      </p:sp>
      <p:sp>
        <p:nvSpPr>
          <p:cNvPr id="699" name="Shape 699"/>
          <p:cNvSpPr/>
          <p:nvPr/>
        </p:nvSpPr>
        <p:spPr>
          <a:xfrm>
            <a:off x="581121" y="4175126"/>
            <a:ext cx="1072576"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File: data.txt</a:t>
            </a:r>
          </a:p>
        </p:txBody>
      </p:sp>
      <p:sp>
        <p:nvSpPr>
          <p:cNvPr id="700" name="Shape 700"/>
          <p:cNvSpPr/>
          <p:nvPr/>
        </p:nvSpPr>
        <p:spPr>
          <a:xfrm>
            <a:off x="2225257" y="4566077"/>
            <a:ext cx="2144898" cy="1025527"/>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701" name="Shape 701"/>
          <p:cNvSpPr/>
          <p:nvPr/>
        </p:nvSpPr>
        <p:spPr>
          <a:xfrm>
            <a:off x="2583131" y="4072773"/>
            <a:ext cx="104176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RDD1</a:t>
            </a:r>
          </a:p>
        </p:txBody>
      </p:sp>
      <p:sp>
        <p:nvSpPr>
          <p:cNvPr id="702" name="Shape 702"/>
          <p:cNvSpPr/>
          <p:nvPr/>
        </p:nvSpPr>
        <p:spPr>
          <a:xfrm>
            <a:off x="4807124" y="4566075"/>
            <a:ext cx="2369451" cy="1025527"/>
          </a:xfrm>
          <a:prstGeom prst="roundRect">
            <a:avLst>
              <a:gd name="adj" fmla="val 16667"/>
            </a:avLst>
          </a:prstGeom>
          <a:solidFill>
            <a:srgbClr val="FFFFFF"/>
          </a:solidFill>
          <a:ln w="25400">
            <a:solidFill>
              <a:srgbClr val="004478"/>
            </a:solidFill>
          </a:ln>
        </p:spPr>
        <p:txBody>
          <a:bodyPr lIns="45718" tIns="45718" rIns="45718" bIns="45718" anchor="ctr"/>
          <a:lstStyle/>
          <a:p>
            <a:pPr algn="ctr">
              <a:defRPr sz="1600">
                <a:solidFill>
                  <a:srgbClr val="FFFFFF"/>
                </a:solidFill>
                <a:latin typeface="Arial"/>
                <a:ea typeface="Arial"/>
                <a:cs typeface="Arial"/>
                <a:sym typeface="Arial"/>
              </a:defRPr>
            </a:pPr>
            <a:endParaRPr/>
          </a:p>
        </p:txBody>
      </p:sp>
      <p:sp>
        <p:nvSpPr>
          <p:cNvPr id="703" name="Shape 703"/>
          <p:cNvSpPr/>
          <p:nvPr/>
        </p:nvSpPr>
        <p:spPr>
          <a:xfrm>
            <a:off x="4370154" y="4943475"/>
            <a:ext cx="456035" cy="0"/>
          </a:xfrm>
          <a:prstGeom prst="line">
            <a:avLst/>
          </a:prstGeom>
          <a:ln w="28575">
            <a:solidFill>
              <a:srgbClr val="0B86DA"/>
            </a:solidFill>
            <a:tailEnd type="triangle"/>
          </a:ln>
        </p:spPr>
        <p:txBody>
          <a:bodyPr lIns="45718" tIns="45718" rIns="45718" bIns="45718"/>
          <a:lstStyle/>
          <a:p>
            <a:endParaRPr/>
          </a:p>
        </p:txBody>
      </p:sp>
      <p:sp>
        <p:nvSpPr>
          <p:cNvPr id="704" name="Shape 704"/>
          <p:cNvSpPr/>
          <p:nvPr/>
        </p:nvSpPr>
        <p:spPr>
          <a:xfrm>
            <a:off x="9633546" y="4992596"/>
            <a:ext cx="266702" cy="2"/>
          </a:xfrm>
          <a:prstGeom prst="line">
            <a:avLst/>
          </a:prstGeom>
          <a:ln w="28575">
            <a:solidFill>
              <a:srgbClr val="0B86DA"/>
            </a:solidFill>
            <a:tailEnd type="triangle"/>
          </a:ln>
        </p:spPr>
        <p:txBody>
          <a:bodyPr lIns="45718" tIns="45718" rIns="45718" bIns="45718"/>
          <a:lstStyle/>
          <a:p>
            <a:endParaRPr/>
          </a:p>
        </p:txBody>
      </p:sp>
      <p:sp>
        <p:nvSpPr>
          <p:cNvPr id="705" name="Shape 705"/>
          <p:cNvSpPr/>
          <p:nvPr/>
        </p:nvSpPr>
        <p:spPr>
          <a:xfrm>
            <a:off x="7194243" y="5007314"/>
            <a:ext cx="266702" cy="2"/>
          </a:xfrm>
          <a:prstGeom prst="line">
            <a:avLst/>
          </a:prstGeom>
          <a:ln w="28575">
            <a:solidFill>
              <a:srgbClr val="0B86DA"/>
            </a:solidFill>
            <a:tailEnd type="triangle"/>
          </a:ln>
        </p:spPr>
        <p:txBody>
          <a:bodyPr lIns="45718" tIns="45718" rIns="45718" bIns="45718"/>
          <a:lstStyle/>
          <a:p>
            <a:endParaRPr/>
          </a:p>
        </p:txBody>
      </p:sp>
      <p:sp>
        <p:nvSpPr>
          <p:cNvPr id="706" name="Shape 706"/>
          <p:cNvSpPr/>
          <p:nvPr/>
        </p:nvSpPr>
        <p:spPr>
          <a:xfrm>
            <a:off x="2224793" y="4615724"/>
            <a:ext cx="2355119" cy="789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000">
                <a:latin typeface="Arial"/>
                <a:ea typeface="Arial"/>
                <a:cs typeface="Arial"/>
                <a:sym typeface="Arial"/>
              </a:defRPr>
            </a:pPr>
            <a:r>
              <a:t>IBM teamed up with Nvidia</a:t>
            </a:r>
          </a:p>
          <a:p>
            <a:pPr>
              <a:defRPr sz="1000">
                <a:latin typeface="Arial"/>
                <a:ea typeface="Arial"/>
                <a:cs typeface="Arial"/>
                <a:sym typeface="Arial"/>
              </a:defRPr>
            </a:pPr>
            <a:r>
              <a:t>U.S. Stock Futures Pare Gains</a:t>
            </a:r>
          </a:p>
          <a:p>
            <a:pPr>
              <a:defRPr sz="1000">
                <a:latin typeface="Arial"/>
                <a:ea typeface="Arial"/>
                <a:cs typeface="Arial"/>
                <a:sym typeface="Arial"/>
              </a:defRPr>
            </a:pPr>
            <a:r>
              <a:t>Dollar Rises Amid Sales Data </a:t>
            </a:r>
          </a:p>
          <a:p>
            <a:pPr>
              <a:defRPr sz="1000">
                <a:latin typeface="Arial"/>
                <a:ea typeface="Arial"/>
                <a:cs typeface="Arial"/>
                <a:sym typeface="Arial"/>
              </a:defRPr>
            </a:pPr>
            <a:r>
              <a:t>IBM generated nearly $20B</a:t>
            </a:r>
          </a:p>
          <a:p>
            <a:pPr>
              <a:defRPr sz="1000">
                <a:latin typeface="Courier New"/>
                <a:ea typeface="Courier New"/>
                <a:cs typeface="Courier New"/>
                <a:sym typeface="Courier New"/>
              </a:defRPr>
            </a:pPr>
            <a:r>
              <a:t>...</a:t>
            </a:r>
          </a:p>
        </p:txBody>
      </p:sp>
      <p:sp>
        <p:nvSpPr>
          <p:cNvPr id="707" name="Shape 707"/>
          <p:cNvSpPr/>
          <p:nvPr/>
        </p:nvSpPr>
        <p:spPr>
          <a:xfrm>
            <a:off x="4798729" y="4615724"/>
            <a:ext cx="2465083" cy="789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000">
                <a:latin typeface="Arial"/>
                <a:ea typeface="Arial"/>
                <a:cs typeface="Arial"/>
                <a:sym typeface="Arial"/>
              </a:defRPr>
            </a:pPr>
            <a:r>
              <a:t>IBM TEAMED UP WITH NVIDIA</a:t>
            </a:r>
          </a:p>
          <a:p>
            <a:pPr>
              <a:defRPr sz="1000">
                <a:latin typeface="Arial"/>
                <a:ea typeface="Arial"/>
                <a:cs typeface="Arial"/>
                <a:sym typeface="Arial"/>
              </a:defRPr>
            </a:pPr>
            <a:r>
              <a:t>U.S. STOCK FUTURES PARE GAINS</a:t>
            </a:r>
          </a:p>
          <a:p>
            <a:pPr>
              <a:defRPr sz="1000">
                <a:latin typeface="Arial"/>
                <a:ea typeface="Arial"/>
                <a:cs typeface="Arial"/>
                <a:sym typeface="Arial"/>
              </a:defRPr>
            </a:pPr>
            <a:r>
              <a:t>DOLLAR RISES AMID SALES DATA</a:t>
            </a:r>
          </a:p>
          <a:p>
            <a:pPr>
              <a:defRPr sz="1000">
                <a:latin typeface="Arial"/>
                <a:ea typeface="Arial"/>
                <a:cs typeface="Arial"/>
                <a:sym typeface="Arial"/>
              </a:defRPr>
            </a:pPr>
            <a:r>
              <a:t>IBM GENERATED NEARLY $20B</a:t>
            </a:r>
          </a:p>
          <a:p>
            <a:pPr>
              <a:defRPr sz="1000">
                <a:latin typeface="Courier New"/>
                <a:ea typeface="Courier New"/>
                <a:cs typeface="Courier New"/>
                <a:sym typeface="Courier New"/>
              </a:defRPr>
            </a:pPr>
            <a:r>
              <a:t>...</a:t>
            </a:r>
          </a:p>
        </p:txBody>
      </p:sp>
      <p:sp>
        <p:nvSpPr>
          <p:cNvPr id="708" name="Shape 708"/>
          <p:cNvSpPr/>
          <p:nvPr/>
        </p:nvSpPr>
        <p:spPr>
          <a:xfrm>
            <a:off x="7477086" y="4595298"/>
            <a:ext cx="2247078" cy="510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000">
                <a:latin typeface="Arial"/>
                <a:ea typeface="Arial"/>
                <a:cs typeface="Arial"/>
                <a:sym typeface="Arial"/>
              </a:defRPr>
            </a:pPr>
            <a:r>
              <a:t>IBM TEAMED UP WITH NVIDIA</a:t>
            </a:r>
          </a:p>
          <a:p>
            <a:pPr>
              <a:defRPr sz="1000">
                <a:latin typeface="Arial"/>
                <a:ea typeface="Arial"/>
                <a:cs typeface="Arial"/>
                <a:sym typeface="Arial"/>
              </a:defRPr>
            </a:pPr>
            <a:r>
              <a:t>IBM GENERATED NEARLY $20B</a:t>
            </a:r>
          </a:p>
          <a:p>
            <a:pPr>
              <a:defRPr sz="1000">
                <a:latin typeface="Courier New"/>
                <a:ea typeface="Courier New"/>
                <a:cs typeface="Courier New"/>
                <a:sym typeface="Courier New"/>
              </a:defRPr>
            </a:pPr>
            <a:r>
              <a:t>...</a:t>
            </a:r>
          </a:p>
        </p:txBody>
      </p:sp>
      <p:sp>
        <p:nvSpPr>
          <p:cNvPr id="709" name="Shape 709"/>
          <p:cNvSpPr/>
          <p:nvPr/>
        </p:nvSpPr>
        <p:spPr>
          <a:xfrm>
            <a:off x="7882945" y="4072773"/>
            <a:ext cx="104176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RDD3</a:t>
            </a:r>
          </a:p>
        </p:txBody>
      </p:sp>
      <p:sp>
        <p:nvSpPr>
          <p:cNvPr id="710" name="Shape 710"/>
          <p:cNvSpPr/>
          <p:nvPr/>
        </p:nvSpPr>
        <p:spPr>
          <a:xfrm>
            <a:off x="5470969" y="4070608"/>
            <a:ext cx="104176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RDD2</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Spark Under the hood!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715" name="Shape 715"/>
          <p:cNvSpPr>
            <a:spLocks noGrp="1"/>
          </p:cNvSpPr>
          <p:nvPr>
            <p:ph type="title"/>
          </p:nvPr>
        </p:nvSpPr>
        <p:spPr>
          <a:xfrm>
            <a:off x="220132" y="538162"/>
            <a:ext cx="11741155" cy="598490"/>
          </a:xfrm>
          <a:prstGeom prst="rect">
            <a:avLst/>
          </a:prstGeom>
        </p:spPr>
        <p:txBody>
          <a:bodyPr/>
          <a:lstStyle/>
          <a:p>
            <a:r>
              <a:t>Spark Application Architecture</a:t>
            </a:r>
          </a:p>
        </p:txBody>
      </p:sp>
      <p:sp>
        <p:nvSpPr>
          <p:cNvPr id="716" name="Shape 716"/>
          <p:cNvSpPr>
            <a:spLocks noGrp="1"/>
          </p:cNvSpPr>
          <p:nvPr>
            <p:ph type="body" idx="1"/>
          </p:nvPr>
        </p:nvSpPr>
        <p:spPr>
          <a:xfrm>
            <a:off x="220132" y="1236661"/>
            <a:ext cx="11741155" cy="5167316"/>
          </a:xfrm>
          <a:prstGeom prst="rect">
            <a:avLst/>
          </a:prstGeom>
        </p:spPr>
        <p:txBody>
          <a:bodyPr/>
          <a:lstStyle/>
          <a:p>
            <a:r>
              <a:t>A Spark application is initiated from a driver program</a:t>
            </a:r>
          </a:p>
          <a:p>
            <a:pPr marL="571500" lvl="1" indent="-228600">
              <a:buFont typeface="Arial"/>
              <a:defRPr sz="1800" b="0"/>
            </a:pPr>
            <a:endParaRPr/>
          </a:p>
          <a:p>
            <a:r>
              <a:t>Spark execution modes:</a:t>
            </a:r>
          </a:p>
          <a:p>
            <a:pPr marL="571500" lvl="1" indent="-228600">
              <a:buFont typeface="Arial"/>
              <a:defRPr sz="1800" b="0"/>
            </a:pPr>
            <a:r>
              <a:t>Standalone with the built-in cluster manager</a:t>
            </a:r>
          </a:p>
          <a:p>
            <a:pPr marL="571500" lvl="1" indent="-228600">
              <a:buFont typeface="Arial"/>
              <a:defRPr sz="1800" b="0"/>
            </a:pPr>
            <a:r>
              <a:t>Use Mesos as the cluster manager</a:t>
            </a:r>
          </a:p>
          <a:p>
            <a:pPr marL="571500" lvl="1" indent="-228600">
              <a:buFont typeface="Arial"/>
              <a:defRPr sz="1800" b="0"/>
            </a:pPr>
            <a:r>
              <a:t>Use YARN as the cluster manager</a:t>
            </a:r>
          </a:p>
          <a:p>
            <a:pPr marL="571500" lvl="1" indent="-228600">
              <a:buFont typeface="Arial"/>
              <a:defRPr sz="1800" b="0"/>
            </a:pPr>
            <a:r>
              <a:t>Standalone cluster on any cloud </a:t>
            </a:r>
            <a:r>
              <a:rPr sz="1400"/>
              <a:t>(BlueMix, IBM Softlayer, Amazon, Azure,  …)</a:t>
            </a:r>
          </a:p>
        </p:txBody>
      </p:sp>
      <p:pic>
        <p:nvPicPr>
          <p:cNvPr id="717" name="image55.png"/>
          <p:cNvPicPr>
            <a:picLocks noChangeAspect="1"/>
          </p:cNvPicPr>
          <p:nvPr/>
        </p:nvPicPr>
        <p:blipFill>
          <a:blip r:embed="rId3">
            <a:extLst/>
          </a:blip>
          <a:stretch>
            <a:fillRect/>
          </a:stretch>
        </p:blipFill>
        <p:spPr>
          <a:xfrm>
            <a:off x="3581400" y="3287712"/>
            <a:ext cx="6819900" cy="3225802"/>
          </a:xfrm>
          <a:prstGeom prst="rect">
            <a:avLst/>
          </a:prstGeom>
          <a:ln w="12700">
            <a:miter lim="400000"/>
          </a:ln>
        </p:spPr>
      </p:pic>
      <p:pic>
        <p:nvPicPr>
          <p:cNvPr id="718" name="image56.png" descr="http://spark.apache.org/images/spark-logo.png"/>
          <p:cNvPicPr>
            <a:picLocks noChangeAspect="1"/>
          </p:cNvPicPr>
          <p:nvPr/>
        </p:nvPicPr>
        <p:blipFill>
          <a:blip r:embed="rId4">
            <a:extLst/>
          </a:blip>
          <a:stretch>
            <a:fillRect/>
          </a:stretch>
        </p:blipFill>
        <p:spPr>
          <a:xfrm>
            <a:off x="9090025" y="612775"/>
            <a:ext cx="1311276" cy="69850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723" name="Shape 723"/>
          <p:cNvSpPr>
            <a:spLocks noGrp="1"/>
          </p:cNvSpPr>
          <p:nvPr>
            <p:ph type="title"/>
          </p:nvPr>
        </p:nvSpPr>
        <p:spPr>
          <a:xfrm>
            <a:off x="268940" y="436562"/>
            <a:ext cx="8864743" cy="614175"/>
          </a:xfrm>
          <a:prstGeom prst="rect">
            <a:avLst/>
          </a:prstGeom>
        </p:spPr>
        <p:txBody>
          <a:bodyPr/>
          <a:lstStyle/>
          <a:p>
            <a:r>
              <a:t>Showing multiple applications</a:t>
            </a:r>
          </a:p>
        </p:txBody>
      </p:sp>
      <p:sp>
        <p:nvSpPr>
          <p:cNvPr id="724" name="Shape 724"/>
          <p:cNvSpPr/>
          <p:nvPr/>
        </p:nvSpPr>
        <p:spPr>
          <a:xfrm>
            <a:off x="1730374" y="4337048"/>
            <a:ext cx="720728" cy="338141"/>
          </a:xfrm>
          <a:prstGeom prst="rect">
            <a:avLst/>
          </a:prstGeom>
          <a:solidFill>
            <a:srgbClr val="000000"/>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25" name="Shape 725"/>
          <p:cNvSpPr/>
          <p:nvPr/>
        </p:nvSpPr>
        <p:spPr>
          <a:xfrm>
            <a:off x="1660524" y="4419598"/>
            <a:ext cx="720728" cy="338141"/>
          </a:xfrm>
          <a:prstGeom prst="rect">
            <a:avLst/>
          </a:prstGeom>
          <a:solidFill>
            <a:srgbClr val="A9A9A9"/>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26" name="Shape 726"/>
          <p:cNvSpPr/>
          <p:nvPr/>
        </p:nvSpPr>
        <p:spPr>
          <a:xfrm>
            <a:off x="3184525" y="4011612"/>
            <a:ext cx="1595438" cy="768352"/>
          </a:xfrm>
          <a:prstGeom prst="rect">
            <a:avLst/>
          </a:prstGeom>
          <a:solidFill>
            <a:srgbClr val="000000"/>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27" name="Shape 727"/>
          <p:cNvSpPr/>
          <p:nvPr/>
        </p:nvSpPr>
        <p:spPr>
          <a:xfrm>
            <a:off x="3074988" y="4122737"/>
            <a:ext cx="1593852" cy="768352"/>
          </a:xfrm>
          <a:prstGeom prst="rect">
            <a:avLst/>
          </a:prstGeom>
          <a:solidFill>
            <a:srgbClr val="A9A9A9"/>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28" name="Shape 728"/>
          <p:cNvSpPr/>
          <p:nvPr/>
        </p:nvSpPr>
        <p:spPr>
          <a:xfrm>
            <a:off x="8642349" y="2613025"/>
            <a:ext cx="1503366" cy="922338"/>
          </a:xfrm>
          <a:prstGeom prst="rect">
            <a:avLst/>
          </a:prstGeom>
          <a:solidFill>
            <a:srgbClr val="000000"/>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29" name="Shape 729"/>
          <p:cNvSpPr/>
          <p:nvPr/>
        </p:nvSpPr>
        <p:spPr>
          <a:xfrm>
            <a:off x="8497888" y="2697164"/>
            <a:ext cx="1503364" cy="922339"/>
          </a:xfrm>
          <a:prstGeom prst="rect">
            <a:avLst/>
          </a:prstGeom>
          <a:solidFill>
            <a:srgbClr val="A9A9A9"/>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30" name="Shape 730"/>
          <p:cNvSpPr/>
          <p:nvPr/>
        </p:nvSpPr>
        <p:spPr>
          <a:xfrm>
            <a:off x="2976564" y="4233862"/>
            <a:ext cx="1595439" cy="768352"/>
          </a:xfrm>
          <a:prstGeom prst="rect">
            <a:avLst/>
          </a:prstGeom>
          <a:solidFill>
            <a:srgbClr val="FFFFFF"/>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31" name="Shape 731"/>
          <p:cNvSpPr/>
          <p:nvPr/>
        </p:nvSpPr>
        <p:spPr>
          <a:xfrm>
            <a:off x="3097213" y="4576764"/>
            <a:ext cx="1190882" cy="298347"/>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SparkContext</a:t>
            </a:r>
          </a:p>
        </p:txBody>
      </p:sp>
      <p:sp>
        <p:nvSpPr>
          <p:cNvPr id="732" name="Shape 732"/>
          <p:cNvSpPr/>
          <p:nvPr/>
        </p:nvSpPr>
        <p:spPr>
          <a:xfrm>
            <a:off x="3040064" y="4224339"/>
            <a:ext cx="1309411"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Arial"/>
                <a:ea typeface="Arial"/>
                <a:cs typeface="Arial"/>
                <a:sym typeface="Arial"/>
              </a:defRPr>
            </a:lvl1pPr>
          </a:lstStyle>
          <a:p>
            <a:r>
              <a:t>Driver Program</a:t>
            </a:r>
          </a:p>
        </p:txBody>
      </p:sp>
      <p:sp>
        <p:nvSpPr>
          <p:cNvPr id="733" name="Shape 733"/>
          <p:cNvSpPr/>
          <p:nvPr/>
        </p:nvSpPr>
        <p:spPr>
          <a:xfrm>
            <a:off x="5759450" y="4259262"/>
            <a:ext cx="1701800" cy="482602"/>
          </a:xfrm>
          <a:prstGeom prst="rect">
            <a:avLst/>
          </a:prstGeom>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34" name="Shape 734"/>
          <p:cNvSpPr/>
          <p:nvPr/>
        </p:nvSpPr>
        <p:spPr>
          <a:xfrm>
            <a:off x="5759449" y="4314823"/>
            <a:ext cx="1606212"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600">
                <a:latin typeface="Arial"/>
                <a:ea typeface="Arial"/>
                <a:cs typeface="Arial"/>
                <a:sym typeface="Arial"/>
              </a:defRPr>
            </a:lvl1pPr>
          </a:lstStyle>
          <a:p>
            <a:r>
              <a:t>Cluster Manager</a:t>
            </a:r>
          </a:p>
        </p:txBody>
      </p:sp>
      <p:sp>
        <p:nvSpPr>
          <p:cNvPr id="735" name="Shape 735"/>
          <p:cNvSpPr/>
          <p:nvPr/>
        </p:nvSpPr>
        <p:spPr>
          <a:xfrm>
            <a:off x="8129589" y="2284414"/>
            <a:ext cx="2117727" cy="1558927"/>
          </a:xfrm>
          <a:prstGeom prst="rect">
            <a:avLst/>
          </a:prstGeom>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36" name="Shape 736"/>
          <p:cNvSpPr/>
          <p:nvPr/>
        </p:nvSpPr>
        <p:spPr>
          <a:xfrm>
            <a:off x="8189913" y="2341564"/>
            <a:ext cx="999117"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Worker Node</a:t>
            </a:r>
          </a:p>
        </p:txBody>
      </p:sp>
      <p:sp>
        <p:nvSpPr>
          <p:cNvPr id="737" name="Shape 737"/>
          <p:cNvSpPr/>
          <p:nvPr/>
        </p:nvSpPr>
        <p:spPr>
          <a:xfrm>
            <a:off x="8381999" y="2784475"/>
            <a:ext cx="1503366" cy="922338"/>
          </a:xfrm>
          <a:prstGeom prst="rect">
            <a:avLst/>
          </a:prstGeom>
          <a:solidFill>
            <a:srgbClr val="FFFFFF"/>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38" name="Shape 738"/>
          <p:cNvSpPr/>
          <p:nvPr/>
        </p:nvSpPr>
        <p:spPr>
          <a:xfrm>
            <a:off x="8382000" y="2863849"/>
            <a:ext cx="655435" cy="2392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Executor</a:t>
            </a:r>
          </a:p>
        </p:txBody>
      </p:sp>
      <p:sp>
        <p:nvSpPr>
          <p:cNvPr id="739" name="Shape 739"/>
          <p:cNvSpPr/>
          <p:nvPr/>
        </p:nvSpPr>
        <p:spPr>
          <a:xfrm>
            <a:off x="8510589" y="3367089"/>
            <a:ext cx="400908"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Task</a:t>
            </a:r>
          </a:p>
        </p:txBody>
      </p:sp>
      <p:sp>
        <p:nvSpPr>
          <p:cNvPr id="740" name="Shape 740"/>
          <p:cNvSpPr/>
          <p:nvPr/>
        </p:nvSpPr>
        <p:spPr>
          <a:xfrm>
            <a:off x="9242424" y="3367089"/>
            <a:ext cx="400909"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Task</a:t>
            </a:r>
          </a:p>
        </p:txBody>
      </p:sp>
      <p:sp>
        <p:nvSpPr>
          <p:cNvPr id="741" name="Shape 741"/>
          <p:cNvSpPr/>
          <p:nvPr/>
        </p:nvSpPr>
        <p:spPr>
          <a:xfrm>
            <a:off x="9296399" y="2790824"/>
            <a:ext cx="517484"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Cache</a:t>
            </a:r>
          </a:p>
        </p:txBody>
      </p:sp>
      <p:sp>
        <p:nvSpPr>
          <p:cNvPr id="742" name="Shape 742"/>
          <p:cNvSpPr/>
          <p:nvPr/>
        </p:nvSpPr>
        <p:spPr>
          <a:xfrm>
            <a:off x="8482013" y="5173664"/>
            <a:ext cx="1504952" cy="922339"/>
          </a:xfrm>
          <a:prstGeom prst="rect">
            <a:avLst/>
          </a:prstGeom>
          <a:solidFill>
            <a:srgbClr val="000000"/>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43" name="Shape 743"/>
          <p:cNvSpPr/>
          <p:nvPr/>
        </p:nvSpPr>
        <p:spPr>
          <a:xfrm>
            <a:off x="8337550" y="5257800"/>
            <a:ext cx="1504950" cy="922338"/>
          </a:xfrm>
          <a:prstGeom prst="rect">
            <a:avLst/>
          </a:prstGeom>
          <a:solidFill>
            <a:srgbClr val="A9A9A9"/>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44" name="Shape 744"/>
          <p:cNvSpPr/>
          <p:nvPr/>
        </p:nvSpPr>
        <p:spPr>
          <a:xfrm>
            <a:off x="7969250" y="4845051"/>
            <a:ext cx="2117726" cy="1558927"/>
          </a:xfrm>
          <a:prstGeom prst="rect">
            <a:avLst/>
          </a:prstGeom>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45" name="Shape 745"/>
          <p:cNvSpPr/>
          <p:nvPr/>
        </p:nvSpPr>
        <p:spPr>
          <a:xfrm>
            <a:off x="7993063" y="4878389"/>
            <a:ext cx="999117"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Worker Node</a:t>
            </a:r>
          </a:p>
        </p:txBody>
      </p:sp>
      <p:sp>
        <p:nvSpPr>
          <p:cNvPr id="746" name="Shape 746"/>
          <p:cNvSpPr/>
          <p:nvPr/>
        </p:nvSpPr>
        <p:spPr>
          <a:xfrm>
            <a:off x="8221663" y="5346700"/>
            <a:ext cx="1503364" cy="920750"/>
          </a:xfrm>
          <a:prstGeom prst="rect">
            <a:avLst/>
          </a:prstGeom>
          <a:solidFill>
            <a:srgbClr val="FFFFFF"/>
          </a:solidFill>
          <a:ln w="12700">
            <a:solidFill>
              <a:srgbClr val="000000"/>
            </a:solidFill>
          </a:ln>
        </p:spPr>
        <p:txBody>
          <a:bodyPr lIns="45718" tIns="45718" rIns="45718" bIns="45718"/>
          <a:lstStyle/>
          <a:p>
            <a:pPr>
              <a:defRPr sz="1600">
                <a:latin typeface="Arial"/>
                <a:ea typeface="Arial"/>
                <a:cs typeface="Arial"/>
                <a:sym typeface="Arial"/>
              </a:defRPr>
            </a:pPr>
            <a:endParaRPr/>
          </a:p>
        </p:txBody>
      </p:sp>
      <p:sp>
        <p:nvSpPr>
          <p:cNvPr id="747" name="Shape 747"/>
          <p:cNvSpPr/>
          <p:nvPr/>
        </p:nvSpPr>
        <p:spPr>
          <a:xfrm>
            <a:off x="8221663" y="5424489"/>
            <a:ext cx="655435" cy="2392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Executor</a:t>
            </a:r>
          </a:p>
        </p:txBody>
      </p:sp>
      <p:sp>
        <p:nvSpPr>
          <p:cNvPr id="748" name="Shape 748"/>
          <p:cNvSpPr/>
          <p:nvPr/>
        </p:nvSpPr>
        <p:spPr>
          <a:xfrm>
            <a:off x="8350249" y="5922964"/>
            <a:ext cx="400909"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Task</a:t>
            </a:r>
          </a:p>
        </p:txBody>
      </p:sp>
      <p:sp>
        <p:nvSpPr>
          <p:cNvPr id="749" name="Shape 749"/>
          <p:cNvSpPr/>
          <p:nvPr/>
        </p:nvSpPr>
        <p:spPr>
          <a:xfrm>
            <a:off x="9082089" y="5922964"/>
            <a:ext cx="400908"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Task</a:t>
            </a:r>
          </a:p>
        </p:txBody>
      </p:sp>
      <p:sp>
        <p:nvSpPr>
          <p:cNvPr id="750" name="Shape 750"/>
          <p:cNvSpPr/>
          <p:nvPr/>
        </p:nvSpPr>
        <p:spPr>
          <a:xfrm>
            <a:off x="9136064" y="5351464"/>
            <a:ext cx="517484" cy="248793"/>
          </a:xfrm>
          <a:prstGeom prst="rect">
            <a:avLst/>
          </a:prstGeom>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atin typeface="Arial"/>
                <a:ea typeface="Arial"/>
                <a:cs typeface="Arial"/>
                <a:sym typeface="Arial"/>
              </a:defRPr>
            </a:lvl1pPr>
          </a:lstStyle>
          <a:p>
            <a:r>
              <a:t>Cache</a:t>
            </a:r>
          </a:p>
        </p:txBody>
      </p:sp>
      <p:sp>
        <p:nvSpPr>
          <p:cNvPr id="751" name="Shape 751"/>
          <p:cNvSpPr/>
          <p:nvPr/>
        </p:nvSpPr>
        <p:spPr>
          <a:xfrm>
            <a:off x="4862512" y="4411662"/>
            <a:ext cx="800102" cy="2"/>
          </a:xfrm>
          <a:prstGeom prst="line">
            <a:avLst/>
          </a:prstGeom>
          <a:ln w="25400">
            <a:solidFill>
              <a:srgbClr val="000000"/>
            </a:solidFill>
            <a:headEnd type="stealth"/>
            <a:tailEnd type="stealth"/>
          </a:ln>
        </p:spPr>
        <p:txBody>
          <a:bodyPr lIns="45718" tIns="45718" rIns="45718" bIns="45718"/>
          <a:lstStyle/>
          <a:p>
            <a:endParaRPr/>
          </a:p>
        </p:txBody>
      </p:sp>
      <p:sp>
        <p:nvSpPr>
          <p:cNvPr id="752" name="Shape 752"/>
          <p:cNvSpPr/>
          <p:nvPr/>
        </p:nvSpPr>
        <p:spPr>
          <a:xfrm>
            <a:off x="4862512" y="4537075"/>
            <a:ext cx="800102" cy="0"/>
          </a:xfrm>
          <a:prstGeom prst="line">
            <a:avLst/>
          </a:prstGeom>
          <a:ln w="25400">
            <a:solidFill>
              <a:srgbClr val="000000"/>
            </a:solidFill>
            <a:headEnd type="stealth"/>
            <a:tailEnd type="stealth"/>
          </a:ln>
        </p:spPr>
        <p:txBody>
          <a:bodyPr lIns="45718" tIns="45718" rIns="45718" bIns="45718"/>
          <a:lstStyle/>
          <a:p>
            <a:endParaRPr/>
          </a:p>
        </p:txBody>
      </p:sp>
      <p:sp>
        <p:nvSpPr>
          <p:cNvPr id="753" name="Shape 753"/>
          <p:cNvSpPr/>
          <p:nvPr/>
        </p:nvSpPr>
        <p:spPr>
          <a:xfrm>
            <a:off x="4862512" y="4660900"/>
            <a:ext cx="800102" cy="0"/>
          </a:xfrm>
          <a:prstGeom prst="line">
            <a:avLst/>
          </a:prstGeom>
          <a:ln w="25400">
            <a:solidFill>
              <a:srgbClr val="000000"/>
            </a:solidFill>
            <a:headEnd type="stealth"/>
            <a:tailEnd type="stealth"/>
          </a:ln>
        </p:spPr>
        <p:txBody>
          <a:bodyPr lIns="45718" tIns="45718" rIns="45718" bIns="45718"/>
          <a:lstStyle/>
          <a:p>
            <a:endParaRPr/>
          </a:p>
        </p:txBody>
      </p:sp>
      <p:sp>
        <p:nvSpPr>
          <p:cNvPr id="754" name="Shape 754"/>
          <p:cNvSpPr/>
          <p:nvPr/>
        </p:nvSpPr>
        <p:spPr>
          <a:xfrm>
            <a:off x="1592262" y="4502151"/>
            <a:ext cx="588129" cy="322916"/>
          </a:xfrm>
          <a:prstGeom prst="rect">
            <a:avLst/>
          </a:prstGeom>
          <a:solidFill>
            <a:srgbClr val="FFFFFF"/>
          </a:solidFill>
          <a:ln>
            <a:solidFill>
              <a:srgbClr val="000000"/>
            </a:solidFill>
            <a:miter/>
          </a:ln>
          <a:extLst>
            <a:ext uri="{C572A759-6A51-4108-AA02-DFA0A04FC94B}">
              <ma14:wrappingTextBoxFlag xmlns:ma14="http://schemas.microsoft.com/office/mac/drawingml/2011/main" val="1"/>
            </a:ext>
          </a:extLst>
        </p:spPr>
        <p:txBody>
          <a:bodyPr wrap="none" lIns="45718" tIns="45718" rIns="45718" bIns="45718">
            <a:spAutoFit/>
          </a:bodyPr>
          <a:lstStyle>
            <a:lvl1pPr>
              <a:defRPr sz="1600">
                <a:latin typeface="Arial"/>
                <a:ea typeface="Arial"/>
                <a:cs typeface="Arial"/>
                <a:sym typeface="Arial"/>
              </a:defRPr>
            </a:lvl1pPr>
          </a:lstStyle>
          <a:p>
            <a:r>
              <a:t>App  </a:t>
            </a:r>
          </a:p>
        </p:txBody>
      </p:sp>
      <p:sp>
        <p:nvSpPr>
          <p:cNvPr id="755" name="Shape 755"/>
          <p:cNvSpPr/>
          <p:nvPr/>
        </p:nvSpPr>
        <p:spPr>
          <a:xfrm flipV="1">
            <a:off x="2465389" y="4481515"/>
            <a:ext cx="454027" cy="7937"/>
          </a:xfrm>
          <a:prstGeom prst="line">
            <a:avLst/>
          </a:prstGeom>
          <a:ln w="25400">
            <a:solidFill>
              <a:srgbClr val="000000"/>
            </a:solidFill>
            <a:headEnd type="stealth"/>
            <a:tailEnd type="stealth"/>
          </a:ln>
        </p:spPr>
        <p:txBody>
          <a:bodyPr lIns="45718" tIns="45718" rIns="45718" bIns="45718"/>
          <a:lstStyle/>
          <a:p>
            <a:endParaRPr/>
          </a:p>
        </p:txBody>
      </p:sp>
      <p:sp>
        <p:nvSpPr>
          <p:cNvPr id="756" name="Shape 756"/>
          <p:cNvSpPr/>
          <p:nvPr/>
        </p:nvSpPr>
        <p:spPr>
          <a:xfrm flipV="1">
            <a:off x="2465389" y="4619625"/>
            <a:ext cx="454027" cy="7940"/>
          </a:xfrm>
          <a:prstGeom prst="line">
            <a:avLst/>
          </a:prstGeom>
          <a:ln w="25400">
            <a:solidFill>
              <a:srgbClr val="000000"/>
            </a:solidFill>
            <a:headEnd type="stealth"/>
            <a:tailEnd type="stealth"/>
          </a:ln>
        </p:spPr>
        <p:txBody>
          <a:bodyPr lIns="45718" tIns="45718" rIns="45718" bIns="45718"/>
          <a:lstStyle/>
          <a:p>
            <a:endParaRPr/>
          </a:p>
        </p:txBody>
      </p:sp>
      <p:sp>
        <p:nvSpPr>
          <p:cNvPr id="757" name="Shape 757"/>
          <p:cNvSpPr/>
          <p:nvPr/>
        </p:nvSpPr>
        <p:spPr>
          <a:xfrm flipV="1">
            <a:off x="2465389" y="4743450"/>
            <a:ext cx="454027" cy="7940"/>
          </a:xfrm>
          <a:prstGeom prst="line">
            <a:avLst/>
          </a:prstGeom>
          <a:ln w="25400">
            <a:solidFill>
              <a:srgbClr val="000000"/>
            </a:solidFill>
            <a:headEnd type="stealth"/>
            <a:tailEnd type="stealth"/>
          </a:ln>
        </p:spPr>
        <p:txBody>
          <a:bodyPr lIns="45718" tIns="45718" rIns="45718" bIns="45718"/>
          <a:lstStyle/>
          <a:p>
            <a:endParaRPr/>
          </a:p>
        </p:txBody>
      </p:sp>
      <p:sp>
        <p:nvSpPr>
          <p:cNvPr id="758" name="Shape 758"/>
          <p:cNvSpPr/>
          <p:nvPr/>
        </p:nvSpPr>
        <p:spPr>
          <a:xfrm flipV="1">
            <a:off x="7466013" y="3482975"/>
            <a:ext cx="552452" cy="477838"/>
          </a:xfrm>
          <a:prstGeom prst="line">
            <a:avLst/>
          </a:prstGeom>
          <a:ln w="25400">
            <a:solidFill>
              <a:srgbClr val="000000"/>
            </a:solidFill>
            <a:headEnd type="stealth"/>
            <a:tailEnd type="stealth"/>
          </a:ln>
        </p:spPr>
        <p:txBody>
          <a:bodyPr lIns="45718" tIns="45718" rIns="45718" bIns="45718"/>
          <a:lstStyle/>
          <a:p>
            <a:endParaRPr/>
          </a:p>
        </p:txBody>
      </p:sp>
      <p:sp>
        <p:nvSpPr>
          <p:cNvPr id="759" name="Shape 759"/>
          <p:cNvSpPr/>
          <p:nvPr/>
        </p:nvSpPr>
        <p:spPr>
          <a:xfrm flipV="1">
            <a:off x="7466013" y="3622673"/>
            <a:ext cx="552452" cy="476252"/>
          </a:xfrm>
          <a:prstGeom prst="line">
            <a:avLst/>
          </a:prstGeom>
          <a:ln w="25400">
            <a:solidFill>
              <a:srgbClr val="000000"/>
            </a:solidFill>
            <a:headEnd type="stealth"/>
            <a:tailEnd type="stealth"/>
          </a:ln>
        </p:spPr>
        <p:txBody>
          <a:bodyPr lIns="45718" tIns="45718" rIns="45718" bIns="45718"/>
          <a:lstStyle/>
          <a:p>
            <a:endParaRPr/>
          </a:p>
        </p:txBody>
      </p:sp>
      <p:sp>
        <p:nvSpPr>
          <p:cNvPr id="760" name="Shape 760"/>
          <p:cNvSpPr/>
          <p:nvPr/>
        </p:nvSpPr>
        <p:spPr>
          <a:xfrm flipV="1">
            <a:off x="7451724" y="3760789"/>
            <a:ext cx="552452" cy="477839"/>
          </a:xfrm>
          <a:prstGeom prst="line">
            <a:avLst/>
          </a:prstGeom>
          <a:ln w="25400">
            <a:solidFill>
              <a:srgbClr val="000000"/>
            </a:solidFill>
            <a:headEnd type="stealth"/>
            <a:tailEnd type="stealth"/>
          </a:ln>
        </p:spPr>
        <p:txBody>
          <a:bodyPr lIns="45718" tIns="45718" rIns="45718" bIns="45718"/>
          <a:lstStyle/>
          <a:p>
            <a:endParaRPr/>
          </a:p>
        </p:txBody>
      </p:sp>
      <p:sp>
        <p:nvSpPr>
          <p:cNvPr id="761" name="Shape 761"/>
          <p:cNvSpPr/>
          <p:nvPr/>
        </p:nvSpPr>
        <p:spPr>
          <a:xfrm>
            <a:off x="7437438" y="4743450"/>
            <a:ext cx="552452" cy="477838"/>
          </a:xfrm>
          <a:prstGeom prst="line">
            <a:avLst/>
          </a:prstGeom>
          <a:ln w="25400">
            <a:solidFill>
              <a:srgbClr val="000000"/>
            </a:solidFill>
            <a:headEnd type="stealth"/>
            <a:tailEnd type="stealth"/>
          </a:ln>
        </p:spPr>
        <p:txBody>
          <a:bodyPr lIns="45718" tIns="45718" rIns="45718" bIns="45718"/>
          <a:lstStyle/>
          <a:p>
            <a:endParaRPr/>
          </a:p>
        </p:txBody>
      </p:sp>
      <p:sp>
        <p:nvSpPr>
          <p:cNvPr id="762" name="Shape 762"/>
          <p:cNvSpPr/>
          <p:nvPr/>
        </p:nvSpPr>
        <p:spPr>
          <a:xfrm>
            <a:off x="7451724" y="4883150"/>
            <a:ext cx="552452" cy="477838"/>
          </a:xfrm>
          <a:prstGeom prst="line">
            <a:avLst/>
          </a:prstGeom>
          <a:ln w="25400">
            <a:solidFill>
              <a:srgbClr val="000000"/>
            </a:solidFill>
            <a:headEnd type="stealth"/>
            <a:tailEnd type="stealth"/>
          </a:ln>
        </p:spPr>
        <p:txBody>
          <a:bodyPr lIns="45718" tIns="45718" rIns="45718" bIns="45718"/>
          <a:lstStyle/>
          <a:p>
            <a:endParaRPr/>
          </a:p>
        </p:txBody>
      </p:sp>
      <p:sp>
        <p:nvSpPr>
          <p:cNvPr id="763" name="Shape 763"/>
          <p:cNvSpPr/>
          <p:nvPr/>
        </p:nvSpPr>
        <p:spPr>
          <a:xfrm>
            <a:off x="7451724" y="5006975"/>
            <a:ext cx="552452" cy="477838"/>
          </a:xfrm>
          <a:prstGeom prst="line">
            <a:avLst/>
          </a:prstGeom>
          <a:ln w="25400">
            <a:solidFill>
              <a:srgbClr val="000000"/>
            </a:solidFill>
            <a:headEnd type="stealth"/>
            <a:tailEnd type="stealth"/>
          </a:ln>
        </p:spPr>
        <p:txBody>
          <a:bodyPr lIns="45718" tIns="45718" rIns="45718" bIns="45718"/>
          <a:lstStyle/>
          <a:p>
            <a:endParaRPr/>
          </a:p>
        </p:txBody>
      </p:sp>
      <p:sp>
        <p:nvSpPr>
          <p:cNvPr id="764" name="Shape 764"/>
          <p:cNvSpPr>
            <a:spLocks noGrp="1"/>
          </p:cNvSpPr>
          <p:nvPr>
            <p:ph type="body" sz="half" idx="1"/>
          </p:nvPr>
        </p:nvSpPr>
        <p:spPr>
          <a:xfrm>
            <a:off x="382587" y="1130110"/>
            <a:ext cx="8805865" cy="2714626"/>
          </a:xfrm>
          <a:prstGeom prst="rect">
            <a:avLst/>
          </a:prstGeom>
        </p:spPr>
        <p:txBody>
          <a:bodyPr/>
          <a:lstStyle/>
          <a:p>
            <a:pPr>
              <a:defRPr b="0"/>
            </a:pPr>
            <a:r>
              <a:t>Each Spark application runs as a set of processes coordinated by the Spark context object (driver program)</a:t>
            </a:r>
          </a:p>
          <a:p>
            <a:pPr marL="571500" lvl="1" indent="-228600">
              <a:buFont typeface="Arial"/>
              <a:defRPr sz="1800" b="0"/>
            </a:pPr>
            <a:r>
              <a:t>Spark context connects to Cluster Manager (standalone, Mesos/Yarn)</a:t>
            </a:r>
          </a:p>
          <a:p>
            <a:pPr marL="571500" lvl="1" indent="-228600">
              <a:buFont typeface="Arial"/>
              <a:defRPr sz="1800" b="0"/>
            </a:pPr>
            <a:r>
              <a:t>Spark context acquires executors (JVM instance)</a:t>
            </a:r>
          </a:p>
          <a:p>
            <a:pPr marL="0" lvl="1" indent="342900">
              <a:buSzTx/>
              <a:buNone/>
              <a:defRPr sz="1800" b="0"/>
            </a:pPr>
            <a:r>
              <a:t>    on worker nodes</a:t>
            </a:r>
          </a:p>
          <a:p>
            <a:pPr marL="571500" lvl="1" indent="-228600">
              <a:buFont typeface="Arial"/>
              <a:defRPr sz="1800" b="0"/>
            </a:pPr>
            <a:r>
              <a:t>Spark context sends tasks to the executors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Spark Libraries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Shape 76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769" name="Shape 769"/>
          <p:cNvSpPr>
            <a:spLocks noGrp="1"/>
          </p:cNvSpPr>
          <p:nvPr>
            <p:ph type="title"/>
          </p:nvPr>
        </p:nvSpPr>
        <p:spPr>
          <a:xfrm>
            <a:off x="220132" y="538162"/>
            <a:ext cx="11741155" cy="598490"/>
          </a:xfrm>
          <a:prstGeom prst="rect">
            <a:avLst/>
          </a:prstGeom>
        </p:spPr>
        <p:txBody>
          <a:bodyPr/>
          <a:lstStyle/>
          <a:p>
            <a:r>
              <a:t>SparkSQL</a:t>
            </a:r>
          </a:p>
        </p:txBody>
      </p:sp>
      <p:sp>
        <p:nvSpPr>
          <p:cNvPr id="770" name="Shape 770"/>
          <p:cNvSpPr>
            <a:spLocks noGrp="1"/>
          </p:cNvSpPr>
          <p:nvPr>
            <p:ph type="body" idx="1"/>
          </p:nvPr>
        </p:nvSpPr>
        <p:spPr>
          <a:xfrm>
            <a:off x="220132" y="1236661"/>
            <a:ext cx="11741155" cy="5167316"/>
          </a:xfrm>
          <a:prstGeom prst="rect">
            <a:avLst/>
          </a:prstGeom>
        </p:spPr>
        <p:txBody>
          <a:bodyPr/>
          <a:lstStyle/>
          <a:p>
            <a:r>
              <a:t>Component of Spark</a:t>
            </a:r>
          </a:p>
          <a:p>
            <a:pPr marL="571500" lvl="1" indent="-228600">
              <a:buFont typeface="Arial"/>
              <a:defRPr sz="1800" b="0"/>
            </a:pPr>
            <a:r>
              <a:t>Project started in 2012</a:t>
            </a:r>
          </a:p>
          <a:p>
            <a:pPr marL="571500" lvl="1" indent="-228600">
              <a:buFont typeface="Arial"/>
              <a:defRPr sz="1800" b="0"/>
            </a:pPr>
            <a:r>
              <a:t>First alpha release in Spring 2013</a:t>
            </a:r>
          </a:p>
          <a:p>
            <a:pPr marL="571500" lvl="1" indent="-228600">
              <a:buFont typeface="Arial"/>
              <a:defRPr sz="1800" b="0"/>
            </a:pPr>
            <a:r>
              <a:t>Out of alpha with Spark 0.9.0</a:t>
            </a:r>
          </a:p>
          <a:p>
            <a:pPr marL="571500" lvl="1" indent="-228600">
              <a:buFont typeface="Arial"/>
              <a:defRPr sz="1800" b="0"/>
            </a:pPr>
            <a:r>
              <a:t>New features in Spark 2.0</a:t>
            </a:r>
          </a:p>
          <a:p>
            <a:r>
              <a:t>Allows you to interact with Apache Hive</a:t>
            </a:r>
          </a:p>
          <a:p>
            <a:pPr marL="571500" lvl="1" indent="-228600">
              <a:buFont typeface="Arial"/>
              <a:defRPr sz="1800" b="0"/>
            </a:pPr>
            <a:endParaRPr/>
          </a:p>
          <a:p>
            <a:r>
              <a:t>More in next section!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Shape 774"/>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775" name="Shape 775"/>
          <p:cNvSpPr>
            <a:spLocks noGrp="1"/>
          </p:cNvSpPr>
          <p:nvPr>
            <p:ph type="title"/>
          </p:nvPr>
        </p:nvSpPr>
        <p:spPr>
          <a:xfrm>
            <a:off x="220132" y="538162"/>
            <a:ext cx="11741155" cy="598490"/>
          </a:xfrm>
          <a:prstGeom prst="rect">
            <a:avLst/>
          </a:prstGeom>
        </p:spPr>
        <p:txBody>
          <a:bodyPr/>
          <a:lstStyle/>
          <a:p>
            <a:r>
              <a:t>Spark Streaming</a:t>
            </a:r>
          </a:p>
        </p:txBody>
      </p:sp>
      <p:sp>
        <p:nvSpPr>
          <p:cNvPr id="776" name="Shape 776"/>
          <p:cNvSpPr>
            <a:spLocks noGrp="1"/>
          </p:cNvSpPr>
          <p:nvPr>
            <p:ph type="body" idx="1"/>
          </p:nvPr>
        </p:nvSpPr>
        <p:spPr>
          <a:xfrm>
            <a:off x="220132" y="1236661"/>
            <a:ext cx="11741155" cy="5167316"/>
          </a:xfrm>
          <a:prstGeom prst="rect">
            <a:avLst/>
          </a:prstGeom>
        </p:spPr>
        <p:txBody>
          <a:bodyPr/>
          <a:lstStyle/>
          <a:p>
            <a:r>
              <a:t>Component of Spark</a:t>
            </a:r>
          </a:p>
          <a:p>
            <a:pPr marL="571500" lvl="1" indent="-228600">
              <a:buFont typeface="Arial"/>
              <a:defRPr sz="1800" b="0"/>
            </a:pPr>
            <a:r>
              <a:t>Project started in 2012</a:t>
            </a:r>
          </a:p>
          <a:p>
            <a:pPr marL="571500" lvl="1" indent="-228600">
              <a:buFont typeface="Arial"/>
              <a:defRPr sz="1800" b="0"/>
            </a:pPr>
            <a:r>
              <a:t>First alpha release in Spring 2013</a:t>
            </a:r>
          </a:p>
          <a:p>
            <a:pPr marL="571500" lvl="1" indent="-228600">
              <a:buFont typeface="Arial"/>
              <a:defRPr sz="1800" b="0"/>
            </a:pPr>
            <a:r>
              <a:t>Out of alpha with Spark 0.9.0</a:t>
            </a:r>
          </a:p>
          <a:p>
            <a:pPr marL="571500" lvl="1" indent="-228600">
              <a:buFont typeface="Arial"/>
              <a:defRPr sz="1800" b="0"/>
            </a:pPr>
            <a:r>
              <a:t>New features in Spark 2.0</a:t>
            </a:r>
          </a:p>
          <a:p>
            <a:pPr marL="571500" lvl="1" indent="-228600">
              <a:buFont typeface="Arial"/>
              <a:defRPr sz="1800" b="0"/>
            </a:pPr>
            <a:endParaRPr/>
          </a:p>
          <a:p>
            <a:r>
              <a:t>Discretized Stream (DStream) programming abstraction</a:t>
            </a:r>
          </a:p>
          <a:p>
            <a:pPr marL="571500" lvl="1" indent="-228600">
              <a:buFont typeface="Arial"/>
              <a:defRPr sz="1800" b="0"/>
            </a:pPr>
            <a:r>
              <a:t>Represented as a sequence of RDDs (micro-batches)</a:t>
            </a:r>
          </a:p>
          <a:p>
            <a:pPr marL="571500" lvl="1" indent="-228600">
              <a:buFont typeface="Arial"/>
              <a:defRPr sz="1800" b="0"/>
            </a:pPr>
            <a:r>
              <a:t>RDD: set of records for a specific time interval</a:t>
            </a:r>
          </a:p>
          <a:p>
            <a:pPr marL="571500" lvl="1" indent="-228600">
              <a:buFont typeface="Arial"/>
              <a:defRPr sz="1800" b="0"/>
            </a:pPr>
            <a:r>
              <a:t>Supports Scala, Java, and Python (with limitations)</a:t>
            </a:r>
          </a:p>
          <a:p>
            <a:pPr marL="571500" lvl="1" indent="-228600">
              <a:buFont typeface="Arial"/>
              <a:defRPr sz="1800" b="0"/>
            </a:pPr>
            <a:endParaRPr/>
          </a:p>
          <a:p>
            <a:r>
              <a:t>Fundamental architecture: batch processing of datasets</a:t>
            </a:r>
          </a:p>
        </p:txBody>
      </p:sp>
      <p:pic>
        <p:nvPicPr>
          <p:cNvPr id="777" name="image57.png"/>
          <p:cNvPicPr>
            <a:picLocks noChangeAspect="1"/>
          </p:cNvPicPr>
          <p:nvPr/>
        </p:nvPicPr>
        <p:blipFill>
          <a:blip r:embed="rId3">
            <a:extLst/>
          </a:blip>
          <a:stretch>
            <a:fillRect/>
          </a:stretch>
        </p:blipFill>
        <p:spPr>
          <a:xfrm>
            <a:off x="7971935" y="566739"/>
            <a:ext cx="2523030" cy="1611685"/>
          </a:xfrm>
          <a:prstGeom prst="rect">
            <a:avLst/>
          </a:prstGeom>
          <a:ln w="12700">
            <a:miter lim="400000"/>
          </a:ln>
        </p:spPr>
      </p:pic>
      <p:pic>
        <p:nvPicPr>
          <p:cNvPr id="778" name="image58.png"/>
          <p:cNvPicPr>
            <a:picLocks noChangeAspect="1"/>
          </p:cNvPicPr>
          <p:nvPr/>
        </p:nvPicPr>
        <p:blipFill>
          <a:blip r:embed="rId4">
            <a:extLst/>
          </a:blip>
          <a:stretch>
            <a:fillRect/>
          </a:stretch>
        </p:blipFill>
        <p:spPr>
          <a:xfrm>
            <a:off x="1884363" y="5241925"/>
            <a:ext cx="7912101" cy="12065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body" idx="1"/>
          </p:nvPr>
        </p:nvSpPr>
        <p:spPr>
          <a:xfrm>
            <a:off x="270680" y="1179515"/>
            <a:ext cx="11741155" cy="5167313"/>
          </a:xfrm>
          <a:prstGeom prst="rect">
            <a:avLst/>
          </a:prstGeom>
        </p:spPr>
        <p:txBody>
          <a:bodyPr/>
          <a:lstStyle/>
          <a:p>
            <a:pPr marL="0" indent="0">
              <a:buSzTx/>
              <a:buNone/>
              <a:defRPr sz="1900" b="0"/>
            </a:pPr>
            <a:r>
              <a:t>Gerry Chattman</a:t>
            </a:r>
          </a:p>
          <a:p>
            <a:pPr marL="0" indent="0">
              <a:buSzTx/>
              <a:buNone/>
              <a:defRPr sz="1900" b="0"/>
            </a:pPr>
            <a:r>
              <a:t>Open Source Analytics Technical Evangelist</a:t>
            </a:r>
            <a:br/>
            <a:r>
              <a:t>gerry.chattman@ibm.com</a:t>
            </a:r>
          </a:p>
          <a:p>
            <a:pPr marL="0" indent="0">
              <a:buSzTx/>
              <a:buNone/>
              <a:defRPr sz="1900" b="0"/>
            </a:pPr>
            <a:r>
              <a:t>@IBM_ANALYTICS_1</a:t>
            </a:r>
          </a:p>
        </p:txBody>
      </p:sp>
      <p:sp>
        <p:nvSpPr>
          <p:cNvPr id="398" name="Shape 398"/>
          <p:cNvSpPr>
            <a:spLocks noGrp="1"/>
          </p:cNvSpPr>
          <p:nvPr>
            <p:ph type="sldNum" sz="quarter" idx="4294967295"/>
          </p:nvPr>
        </p:nvSpPr>
        <p:spPr>
          <a:xfrm>
            <a:off x="220133"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399" name="Shape 399"/>
          <p:cNvSpPr>
            <a:spLocks noGrp="1"/>
          </p:cNvSpPr>
          <p:nvPr>
            <p:ph type="title"/>
          </p:nvPr>
        </p:nvSpPr>
        <p:spPr>
          <a:xfrm>
            <a:off x="220132" y="538163"/>
            <a:ext cx="11741155" cy="598490"/>
          </a:xfrm>
          <a:prstGeom prst="rect">
            <a:avLst/>
          </a:prstGeom>
        </p:spPr>
        <p:txBody>
          <a:bodyPr/>
          <a:lstStyle/>
          <a:p>
            <a:r>
              <a:t>Introductions: Instructor</a:t>
            </a:r>
          </a:p>
        </p:txBody>
      </p:sp>
      <p:grpSp>
        <p:nvGrpSpPr>
          <p:cNvPr id="405" name="Group 405"/>
          <p:cNvGrpSpPr/>
          <p:nvPr/>
        </p:nvGrpSpPr>
        <p:grpSpPr>
          <a:xfrm>
            <a:off x="4103601" y="3922068"/>
            <a:ext cx="5019562" cy="2718626"/>
            <a:chOff x="0" y="-1"/>
            <a:chExt cx="5019561" cy="2718624"/>
          </a:xfrm>
        </p:grpSpPr>
        <p:grpSp>
          <p:nvGrpSpPr>
            <p:cNvPr id="402" name="Group 402"/>
            <p:cNvGrpSpPr/>
            <p:nvPr/>
          </p:nvGrpSpPr>
          <p:grpSpPr>
            <a:xfrm>
              <a:off x="0" y="-2"/>
              <a:ext cx="5019561" cy="2718626"/>
              <a:chOff x="0" y="0"/>
              <a:chExt cx="5019560" cy="2718624"/>
            </a:xfrm>
          </p:grpSpPr>
          <p:pic>
            <p:nvPicPr>
              <p:cNvPr id="400" name="image7.jpeg"/>
              <p:cNvPicPr>
                <a:picLocks noChangeAspect="1"/>
              </p:cNvPicPr>
              <p:nvPr/>
            </p:nvPicPr>
            <p:blipFill>
              <a:blip r:embed="rId2">
                <a:extLst/>
              </a:blip>
              <a:stretch>
                <a:fillRect/>
              </a:stretch>
            </p:blipFill>
            <p:spPr>
              <a:xfrm>
                <a:off x="-1" y="-1"/>
                <a:ext cx="4883212" cy="2441610"/>
              </a:xfrm>
              <a:prstGeom prst="rect">
                <a:avLst/>
              </a:prstGeom>
              <a:ln w="12700" cap="flat">
                <a:noFill/>
                <a:miter lim="400000"/>
              </a:ln>
              <a:effectLst/>
            </p:spPr>
          </p:pic>
          <p:pic>
            <p:nvPicPr>
              <p:cNvPr id="401" name="image8.png"/>
              <p:cNvPicPr>
                <a:picLocks noChangeAspect="1"/>
              </p:cNvPicPr>
              <p:nvPr/>
            </p:nvPicPr>
            <p:blipFill>
              <a:blip r:embed="rId3">
                <a:extLst/>
              </a:blip>
              <a:stretch>
                <a:fillRect/>
              </a:stretch>
            </p:blipFill>
            <p:spPr>
              <a:xfrm>
                <a:off x="2904341" y="1132207"/>
                <a:ext cx="2115220" cy="1586418"/>
              </a:xfrm>
              <a:prstGeom prst="rect">
                <a:avLst/>
              </a:prstGeom>
              <a:ln w="12700" cap="flat">
                <a:noFill/>
                <a:miter lim="400000"/>
              </a:ln>
              <a:effectLst/>
            </p:spPr>
          </p:pic>
        </p:grpSp>
        <p:pic>
          <p:nvPicPr>
            <p:cNvPr id="403" name="image9.png"/>
            <p:cNvPicPr>
              <a:picLocks noChangeAspect="1"/>
            </p:cNvPicPr>
            <p:nvPr/>
          </p:nvPicPr>
          <p:blipFill>
            <a:blip r:embed="rId4">
              <a:extLst/>
            </a:blip>
            <a:stretch>
              <a:fillRect/>
            </a:stretch>
          </p:blipFill>
          <p:spPr>
            <a:xfrm>
              <a:off x="3408412" y="1933481"/>
              <a:ext cx="269721" cy="318271"/>
            </a:xfrm>
            <a:prstGeom prst="rect">
              <a:avLst/>
            </a:prstGeom>
            <a:ln w="12700" cap="flat">
              <a:noFill/>
              <a:miter lim="400000"/>
            </a:ln>
            <a:effectLst/>
          </p:spPr>
        </p:pic>
        <p:pic>
          <p:nvPicPr>
            <p:cNvPr id="404" name="image10.png"/>
            <p:cNvPicPr>
              <a:picLocks noChangeAspect="1"/>
            </p:cNvPicPr>
            <p:nvPr/>
          </p:nvPicPr>
          <p:blipFill>
            <a:blip r:embed="rId5">
              <a:extLst/>
            </a:blip>
            <a:stretch>
              <a:fillRect/>
            </a:stretch>
          </p:blipFill>
          <p:spPr>
            <a:xfrm>
              <a:off x="4239336" y="1933481"/>
              <a:ext cx="318270" cy="318271"/>
            </a:xfrm>
            <a:prstGeom prst="rect">
              <a:avLst/>
            </a:prstGeom>
            <a:ln w="12700" cap="flat">
              <a:noFill/>
              <a:miter lim="400000"/>
            </a:ln>
            <a:effectLst/>
          </p:spPr>
        </p:pic>
      </p:grpSp>
      <p:grpSp>
        <p:nvGrpSpPr>
          <p:cNvPr id="408" name="Group 408"/>
          <p:cNvGrpSpPr/>
          <p:nvPr/>
        </p:nvGrpSpPr>
        <p:grpSpPr>
          <a:xfrm>
            <a:off x="434961" y="3920266"/>
            <a:ext cx="3283118" cy="2462337"/>
            <a:chOff x="0" y="0"/>
            <a:chExt cx="3283117" cy="2462335"/>
          </a:xfrm>
        </p:grpSpPr>
        <p:pic>
          <p:nvPicPr>
            <p:cNvPr id="406" name="image11.jpeg"/>
            <p:cNvPicPr>
              <a:picLocks noChangeAspect="1"/>
            </p:cNvPicPr>
            <p:nvPr/>
          </p:nvPicPr>
          <p:blipFill>
            <a:blip r:embed="rId6">
              <a:extLst/>
            </a:blip>
            <a:stretch>
              <a:fillRect/>
            </a:stretch>
          </p:blipFill>
          <p:spPr>
            <a:xfrm>
              <a:off x="-1" y="0"/>
              <a:ext cx="3283118" cy="2462336"/>
            </a:xfrm>
            <a:prstGeom prst="rect">
              <a:avLst/>
            </a:prstGeom>
            <a:ln w="12700" cap="flat">
              <a:noFill/>
              <a:miter lim="400000"/>
            </a:ln>
            <a:effectLst/>
          </p:spPr>
        </p:pic>
        <p:pic>
          <p:nvPicPr>
            <p:cNvPr id="407" name="image12.png"/>
            <p:cNvPicPr>
              <a:picLocks noChangeAspect="1"/>
            </p:cNvPicPr>
            <p:nvPr/>
          </p:nvPicPr>
          <p:blipFill>
            <a:blip r:embed="rId7">
              <a:extLst/>
            </a:blip>
            <a:stretch>
              <a:fillRect/>
            </a:stretch>
          </p:blipFill>
          <p:spPr>
            <a:xfrm>
              <a:off x="90743" y="114577"/>
              <a:ext cx="1753164" cy="554713"/>
            </a:xfrm>
            <a:prstGeom prst="rect">
              <a:avLst/>
            </a:prstGeom>
            <a:ln w="12700" cap="flat">
              <a:noFill/>
              <a:miter lim="400000"/>
            </a:ln>
            <a:effectLst/>
          </p:spPr>
        </p:pic>
      </p:grpSp>
      <p:pic>
        <p:nvPicPr>
          <p:cNvPr id="409" name="image13.png"/>
          <p:cNvPicPr>
            <a:picLocks noChangeAspect="1"/>
          </p:cNvPicPr>
          <p:nvPr/>
        </p:nvPicPr>
        <p:blipFill>
          <a:blip r:embed="rId8">
            <a:extLst/>
          </a:blip>
          <a:stretch>
            <a:fillRect/>
          </a:stretch>
        </p:blipFill>
        <p:spPr>
          <a:xfrm>
            <a:off x="9362671" y="3920266"/>
            <a:ext cx="2462337" cy="2462336"/>
          </a:xfrm>
          <a:prstGeom prst="rect">
            <a:avLst/>
          </a:prstGeom>
          <a:ln w="12700">
            <a:miter lim="400000"/>
          </a:ln>
        </p:spPr>
      </p:pic>
      <p:pic>
        <p:nvPicPr>
          <p:cNvPr id="410" name="image14.jpeg"/>
          <p:cNvPicPr>
            <a:picLocks noChangeAspect="1"/>
          </p:cNvPicPr>
          <p:nvPr/>
        </p:nvPicPr>
        <p:blipFill>
          <a:blip r:embed="rId9">
            <a:extLst/>
          </a:blip>
          <a:stretch>
            <a:fillRect/>
          </a:stretch>
        </p:blipFill>
        <p:spPr>
          <a:xfrm>
            <a:off x="7731211" y="642993"/>
            <a:ext cx="4079642" cy="305973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hape 782"/>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783" name="Shape 783"/>
          <p:cNvSpPr>
            <a:spLocks noGrp="1"/>
          </p:cNvSpPr>
          <p:nvPr>
            <p:ph type="title"/>
          </p:nvPr>
        </p:nvSpPr>
        <p:spPr>
          <a:xfrm>
            <a:off x="220132" y="538162"/>
            <a:ext cx="11741155" cy="598490"/>
          </a:xfrm>
          <a:prstGeom prst="rect">
            <a:avLst/>
          </a:prstGeom>
        </p:spPr>
        <p:txBody>
          <a:bodyPr/>
          <a:lstStyle/>
          <a:p>
            <a:r>
              <a:t>Spark MLlib</a:t>
            </a:r>
          </a:p>
        </p:txBody>
      </p:sp>
      <p:sp>
        <p:nvSpPr>
          <p:cNvPr id="784" name="Shape 784"/>
          <p:cNvSpPr>
            <a:spLocks noGrp="1"/>
          </p:cNvSpPr>
          <p:nvPr>
            <p:ph type="body" idx="1"/>
          </p:nvPr>
        </p:nvSpPr>
        <p:spPr>
          <a:xfrm>
            <a:off x="220132" y="1236661"/>
            <a:ext cx="11741155" cy="5167316"/>
          </a:xfrm>
          <a:prstGeom prst="rect">
            <a:avLst/>
          </a:prstGeom>
        </p:spPr>
        <p:txBody>
          <a:bodyPr/>
          <a:lstStyle/>
          <a:p>
            <a:r>
              <a:t>Spark MLlib for machine learning library</a:t>
            </a:r>
          </a:p>
          <a:p>
            <a:pPr>
              <a:spcBef>
                <a:spcPts val="600"/>
              </a:spcBef>
            </a:pPr>
            <a:r>
              <a:t>Provides common algorithm and utilities</a:t>
            </a:r>
          </a:p>
          <a:p>
            <a:pPr marL="571500" lvl="1" indent="-228600">
              <a:buFont typeface="Arial"/>
              <a:defRPr sz="1800" b="0"/>
            </a:pPr>
            <a:r>
              <a:t>Classification</a:t>
            </a:r>
          </a:p>
          <a:p>
            <a:pPr marL="571500" lvl="1" indent="-228600">
              <a:buFont typeface="Arial"/>
              <a:defRPr sz="1800" b="0"/>
            </a:pPr>
            <a:r>
              <a:t>Regression</a:t>
            </a:r>
          </a:p>
          <a:p>
            <a:pPr marL="571500" lvl="1" indent="-228600">
              <a:buFont typeface="Arial"/>
              <a:defRPr sz="1800" b="0"/>
            </a:pPr>
            <a:r>
              <a:t>Clustering</a:t>
            </a:r>
          </a:p>
          <a:p>
            <a:pPr marL="571500" lvl="1" indent="-228600">
              <a:buFont typeface="Arial"/>
              <a:defRPr sz="1800" b="0"/>
            </a:pPr>
            <a:r>
              <a:t>Collaborative filtering</a:t>
            </a:r>
          </a:p>
          <a:p>
            <a:pPr marL="571500" lvl="1" indent="-228600">
              <a:buFont typeface="Arial"/>
              <a:defRPr sz="1800" b="0"/>
            </a:pPr>
            <a:r>
              <a:t>Dimensionality reduction</a:t>
            </a:r>
          </a:p>
          <a:p>
            <a:pPr>
              <a:spcBef>
                <a:spcPts val="600"/>
              </a:spcBef>
            </a:pPr>
            <a:r>
              <a:t>Leverages iteration and yields better results than one-pass approximations sometimes used with MapReduce</a:t>
            </a:r>
          </a:p>
          <a:p>
            <a:pPr>
              <a:spcBef>
                <a:spcPts val="600"/>
              </a:spcBef>
            </a:pPr>
            <a:r>
              <a:t>More on this later!</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789" name="Shape 789"/>
          <p:cNvSpPr>
            <a:spLocks noGrp="1"/>
          </p:cNvSpPr>
          <p:nvPr>
            <p:ph type="title"/>
          </p:nvPr>
        </p:nvSpPr>
        <p:spPr>
          <a:xfrm>
            <a:off x="220132" y="538162"/>
            <a:ext cx="11741155" cy="598490"/>
          </a:xfrm>
          <a:prstGeom prst="rect">
            <a:avLst/>
          </a:prstGeom>
        </p:spPr>
        <p:txBody>
          <a:bodyPr/>
          <a:lstStyle/>
          <a:p>
            <a:r>
              <a:t>Spark GraphX</a:t>
            </a:r>
          </a:p>
        </p:txBody>
      </p:sp>
      <p:sp>
        <p:nvSpPr>
          <p:cNvPr id="790" name="Shape 790"/>
          <p:cNvSpPr>
            <a:spLocks noGrp="1"/>
          </p:cNvSpPr>
          <p:nvPr>
            <p:ph type="body" idx="1"/>
          </p:nvPr>
        </p:nvSpPr>
        <p:spPr>
          <a:xfrm>
            <a:off x="220132" y="1236661"/>
            <a:ext cx="11741155" cy="5167316"/>
          </a:xfrm>
          <a:prstGeom prst="rect">
            <a:avLst/>
          </a:prstGeom>
        </p:spPr>
        <p:txBody>
          <a:bodyPr/>
          <a:lstStyle/>
          <a:p>
            <a:r>
              <a:t>Scala only!</a:t>
            </a:r>
          </a:p>
          <a:p>
            <a:r>
              <a:t>Flexible Graphing</a:t>
            </a:r>
          </a:p>
          <a:p>
            <a:pPr marL="571500" lvl="1" indent="-228600">
              <a:buFont typeface="Arial"/>
              <a:defRPr sz="1800" b="0"/>
            </a:pPr>
            <a:r>
              <a:t>GraphX unifies ETL, exploratory analysis, and iterative graph computation</a:t>
            </a:r>
          </a:p>
          <a:p>
            <a:pPr marL="571500" lvl="1" indent="-228600">
              <a:buFont typeface="Arial"/>
              <a:defRPr sz="1800" b="0"/>
            </a:pPr>
            <a:r>
              <a:t>You can view the same data as both graphs and  collections, transform and join graphs with RDDs efficiently, and write custom iterative graph algorithms with the API</a:t>
            </a:r>
          </a:p>
          <a:p>
            <a:pPr marL="571500" lvl="1" indent="-228600">
              <a:buFont typeface="Arial"/>
              <a:defRPr sz="1800" b="0"/>
            </a:pPr>
            <a:r>
              <a:t>GraphFrames - graph library based on Data Frames</a:t>
            </a:r>
            <a:endParaRPr sz="1400"/>
          </a:p>
          <a:p>
            <a:pPr>
              <a:spcBef>
                <a:spcPts val="600"/>
              </a:spcBef>
            </a:pPr>
            <a:r>
              <a:t> Speed</a:t>
            </a:r>
          </a:p>
          <a:p>
            <a:pPr marL="571500" lvl="1" indent="-228600">
              <a:buFont typeface="Arial"/>
              <a:defRPr sz="1800" b="0"/>
            </a:pPr>
            <a:r>
              <a:t>Comparable performance to the fastest specialized graph processing systems.</a:t>
            </a:r>
          </a:p>
          <a:p>
            <a:pPr>
              <a:spcBef>
                <a:spcPts val="600"/>
              </a:spcBef>
            </a:pPr>
            <a:r>
              <a:t>Algorithms</a:t>
            </a:r>
          </a:p>
          <a:p>
            <a:pPr marL="571500" lvl="1" indent="-228600">
              <a:buFont typeface="Arial"/>
              <a:defRPr sz="1800" b="0"/>
            </a:pPr>
            <a:r>
              <a:t>Choose from a growing library of graph algorithms</a:t>
            </a:r>
          </a:p>
          <a:p>
            <a:pPr marL="571500" lvl="1" indent="-228600">
              <a:buFont typeface="Arial"/>
              <a:defRPr sz="1800" b="0"/>
            </a:pPr>
            <a:r>
              <a:t>In addition to a highly flexible API, GraphX comes with a variety of graph gorithms</a:t>
            </a:r>
          </a:p>
        </p:txBody>
      </p:sp>
      <p:pic>
        <p:nvPicPr>
          <p:cNvPr id="791" name="image59.png"/>
          <p:cNvPicPr>
            <a:picLocks noChangeAspect="1"/>
          </p:cNvPicPr>
          <p:nvPr/>
        </p:nvPicPr>
        <p:blipFill>
          <a:blip r:embed="rId3">
            <a:extLst/>
          </a:blip>
          <a:srcRect l="13471" t="6107" r="18949"/>
          <a:stretch>
            <a:fillRect/>
          </a:stretch>
        </p:blipFill>
        <p:spPr>
          <a:xfrm>
            <a:off x="9829799" y="3039034"/>
            <a:ext cx="2017062" cy="3364942"/>
          </a:xfrm>
          <a:prstGeom prst="rect">
            <a:avLst/>
          </a:prstGeom>
          <a:ln w="12700">
            <a:miter lim="400000"/>
          </a:ln>
        </p:spPr>
      </p:pic>
      <p:pic>
        <p:nvPicPr>
          <p:cNvPr id="792" name="image60.png"/>
          <p:cNvPicPr>
            <a:picLocks noChangeAspect="1"/>
          </p:cNvPicPr>
          <p:nvPr/>
        </p:nvPicPr>
        <p:blipFill>
          <a:blip r:embed="rId4">
            <a:extLst/>
          </a:blip>
          <a:stretch>
            <a:fillRect/>
          </a:stretch>
        </p:blipFill>
        <p:spPr>
          <a:xfrm>
            <a:off x="8034339" y="855662"/>
            <a:ext cx="2054227" cy="561978"/>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p:cNvSpPr>
          <p:nvPr>
            <p:ph type="title"/>
          </p:nvPr>
        </p:nvSpPr>
        <p:spPr>
          <a:xfrm>
            <a:off x="1751014" y="2343150"/>
            <a:ext cx="8181976" cy="1077914"/>
          </a:xfrm>
          <a:prstGeom prst="rect">
            <a:avLst/>
          </a:prstGeom>
        </p:spPr>
        <p:txBody>
          <a:bodyPr/>
          <a:lstStyle>
            <a:lvl1pPr>
              <a:defRPr>
                <a:solidFill>
                  <a:schemeClr val="accent2"/>
                </a:solidFill>
              </a:defRPr>
            </a:lvl1pPr>
          </a:lstStyle>
          <a:p>
            <a:r>
              <a:t>Apache Further Resources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799" name="Shape 799"/>
          <p:cNvSpPr>
            <a:spLocks noGrp="1"/>
          </p:cNvSpPr>
          <p:nvPr>
            <p:ph type="title"/>
          </p:nvPr>
        </p:nvSpPr>
        <p:spPr>
          <a:xfrm>
            <a:off x="220132" y="538162"/>
            <a:ext cx="11741155" cy="598490"/>
          </a:xfrm>
          <a:prstGeom prst="rect">
            <a:avLst/>
          </a:prstGeom>
        </p:spPr>
        <p:txBody>
          <a:bodyPr/>
          <a:lstStyle/>
          <a:p>
            <a:r>
              <a:t>Additional Resources</a:t>
            </a:r>
          </a:p>
        </p:txBody>
      </p:sp>
      <p:pic>
        <p:nvPicPr>
          <p:cNvPr id="800" name="image61.gif" descr="mage result for oreilly spark book"/>
          <p:cNvPicPr>
            <a:picLocks noChangeAspect="1"/>
          </p:cNvPicPr>
          <p:nvPr/>
        </p:nvPicPr>
        <p:blipFill>
          <a:blip r:embed="rId2">
            <a:extLst/>
          </a:blip>
          <a:stretch>
            <a:fillRect/>
          </a:stretch>
        </p:blipFill>
        <p:spPr>
          <a:xfrm>
            <a:off x="919349" y="1726081"/>
            <a:ext cx="2286001" cy="2997202"/>
          </a:xfrm>
          <a:prstGeom prst="rect">
            <a:avLst/>
          </a:prstGeom>
          <a:ln w="12700">
            <a:miter lim="400000"/>
          </a:ln>
        </p:spPr>
      </p:pic>
      <p:pic>
        <p:nvPicPr>
          <p:cNvPr id="801" name="image62.png"/>
          <p:cNvPicPr>
            <a:picLocks noChangeAspect="1"/>
          </p:cNvPicPr>
          <p:nvPr/>
        </p:nvPicPr>
        <p:blipFill>
          <a:blip r:embed="rId3">
            <a:extLst/>
          </a:blip>
          <a:srcRect t="3044" r="9302" b="11398"/>
          <a:stretch>
            <a:fillRect/>
          </a:stretch>
        </p:blipFill>
        <p:spPr>
          <a:xfrm>
            <a:off x="3973107" y="1479344"/>
            <a:ext cx="3220511" cy="4091103"/>
          </a:xfrm>
          <a:prstGeom prst="rect">
            <a:avLst/>
          </a:prstGeom>
          <a:ln w="12700">
            <a:miter lim="400000"/>
          </a:ln>
        </p:spPr>
      </p:pic>
      <p:pic>
        <p:nvPicPr>
          <p:cNvPr id="802" name="image63.png" descr="mage result for spark tc ibm"/>
          <p:cNvPicPr>
            <a:picLocks noChangeAspect="1"/>
          </p:cNvPicPr>
          <p:nvPr/>
        </p:nvPicPr>
        <p:blipFill>
          <a:blip r:embed="rId4">
            <a:extLst/>
          </a:blip>
          <a:stretch>
            <a:fillRect/>
          </a:stretch>
        </p:blipFill>
        <p:spPr>
          <a:xfrm>
            <a:off x="7382436" y="1726081"/>
            <a:ext cx="4705352" cy="1143002"/>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
        <p:nvSpPr>
          <p:cNvPr id="805" name="Shape 805"/>
          <p:cNvSpPr>
            <a:spLocks noGrp="1"/>
          </p:cNvSpPr>
          <p:nvPr>
            <p:ph type="title"/>
          </p:nvPr>
        </p:nvSpPr>
        <p:spPr>
          <a:xfrm>
            <a:off x="220132" y="538162"/>
            <a:ext cx="11741155" cy="598490"/>
          </a:xfrm>
          <a:prstGeom prst="rect">
            <a:avLst/>
          </a:prstGeom>
        </p:spPr>
        <p:txBody>
          <a:bodyPr/>
          <a:lstStyle/>
          <a:p>
            <a:r>
              <a:t>Intro to lab</a:t>
            </a:r>
          </a:p>
        </p:txBody>
      </p:sp>
      <p:sp>
        <p:nvSpPr>
          <p:cNvPr id="806" name="Shape 806"/>
          <p:cNvSpPr>
            <a:spLocks noGrp="1"/>
          </p:cNvSpPr>
          <p:nvPr>
            <p:ph type="body" idx="1"/>
          </p:nvPr>
        </p:nvSpPr>
        <p:spPr>
          <a:xfrm>
            <a:off x="220132" y="1236661"/>
            <a:ext cx="11741155" cy="5167316"/>
          </a:xfrm>
          <a:prstGeom prst="rect">
            <a:avLst/>
          </a:prstGeom>
        </p:spPr>
        <p:txBody>
          <a:bodyPr/>
          <a:lstStyle/>
          <a:p>
            <a:r>
              <a:t>Data Science Experience</a:t>
            </a:r>
          </a:p>
          <a:p>
            <a:pPr marL="571500" lvl="1" indent="-228600">
              <a:buFont typeface="Arial"/>
              <a:defRPr sz="1800" b="0"/>
            </a:pPr>
            <a:r>
              <a:t>Jupyter Notebook</a:t>
            </a:r>
          </a:p>
          <a:p>
            <a:r>
              <a:t>Student Code</a:t>
            </a:r>
          </a:p>
          <a:p>
            <a:pPr marL="571500" lvl="1" indent="-228600">
              <a:buFont typeface="Arial"/>
              <a:defRPr sz="1800" b="0"/>
            </a:pPr>
            <a:r>
              <a:t>Solutions will be provided after the lab and we'll walk through them.</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p:cNvSpPr>
          <p:nvPr>
            <p:ph type="sldNum" sz="quarter" idx="4294967295"/>
          </p:nvPr>
        </p:nvSpPr>
        <p:spPr>
          <a:xfrm>
            <a:off x="220132" y="6654799"/>
            <a:ext cx="217785"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809" name="Shape 809"/>
          <p:cNvSpPr>
            <a:spLocks noGrp="1"/>
          </p:cNvSpPr>
          <p:nvPr>
            <p:ph type="title"/>
          </p:nvPr>
        </p:nvSpPr>
        <p:spPr>
          <a:xfrm>
            <a:off x="220132" y="538162"/>
            <a:ext cx="11741155" cy="598490"/>
          </a:xfrm>
          <a:prstGeom prst="rect">
            <a:avLst/>
          </a:prstGeom>
        </p:spPr>
        <p:txBody>
          <a:bodyPr/>
          <a:lstStyle/>
          <a:p>
            <a:r>
              <a:t>Links to Material</a:t>
            </a:r>
          </a:p>
        </p:txBody>
      </p:sp>
      <p:sp>
        <p:nvSpPr>
          <p:cNvPr id="810" name="Shape 810"/>
          <p:cNvSpPr>
            <a:spLocks noGrp="1"/>
          </p:cNvSpPr>
          <p:nvPr>
            <p:ph type="body" idx="1"/>
          </p:nvPr>
        </p:nvSpPr>
        <p:spPr>
          <a:xfrm>
            <a:off x="220132" y="1236661"/>
            <a:ext cx="11741155" cy="5167316"/>
          </a:xfrm>
          <a:prstGeom prst="rect">
            <a:avLst/>
          </a:prstGeom>
        </p:spPr>
        <p:txBody>
          <a:bodyPr/>
          <a:lstStyle/>
          <a:p>
            <a:pPr>
              <a:defRPr sz="4000"/>
            </a:pPr>
            <a:r>
              <a:rPr dirty="0" smtClean="0"/>
              <a:t>Github</a:t>
            </a:r>
            <a:endParaRPr lang="en-US" dirty="0" smtClean="0"/>
          </a:p>
          <a:p>
            <a:pPr lvl="1">
              <a:defRPr sz="4000"/>
            </a:pPr>
            <a:r>
              <a:rPr lang="en-US" smtClean="0">
                <a:hlinkClick r:id="rId3"/>
              </a:rPr>
              <a:t>https</a:t>
            </a:r>
            <a:r>
              <a:rPr lang="en-US" dirty="0">
                <a:hlinkClick r:id="rId3"/>
              </a:rPr>
              <a:t>://github.com/gchattman1/SparkLAB</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413" name="Shape 413"/>
          <p:cNvSpPr>
            <a:spLocks noGrp="1"/>
          </p:cNvSpPr>
          <p:nvPr>
            <p:ph type="title"/>
          </p:nvPr>
        </p:nvSpPr>
        <p:spPr>
          <a:xfrm>
            <a:off x="220132" y="538162"/>
            <a:ext cx="11741155" cy="598490"/>
          </a:xfrm>
          <a:prstGeom prst="rect">
            <a:avLst/>
          </a:prstGeom>
        </p:spPr>
        <p:txBody>
          <a:bodyPr/>
          <a:lstStyle/>
          <a:p>
            <a:r>
              <a:t>Introductions: Attendees</a:t>
            </a:r>
          </a:p>
        </p:txBody>
      </p:sp>
      <p:sp>
        <p:nvSpPr>
          <p:cNvPr id="414" name="Shape 414"/>
          <p:cNvSpPr>
            <a:spLocks noGrp="1"/>
          </p:cNvSpPr>
          <p:nvPr>
            <p:ph type="body" idx="1"/>
          </p:nvPr>
        </p:nvSpPr>
        <p:spPr>
          <a:xfrm>
            <a:off x="220132" y="1236661"/>
            <a:ext cx="11741155" cy="5167316"/>
          </a:xfrm>
          <a:prstGeom prst="rect">
            <a:avLst/>
          </a:prstGeom>
        </p:spPr>
        <p:txBody>
          <a:bodyPr/>
          <a:lstStyle/>
          <a:p>
            <a:pPr>
              <a:defRPr sz="3200"/>
            </a:pPr>
            <a:r>
              <a:t>Where do you work?  What is your role?</a:t>
            </a:r>
          </a:p>
          <a:p>
            <a:pPr>
              <a:defRPr sz="3200"/>
            </a:pPr>
            <a:endParaRPr/>
          </a:p>
          <a:p>
            <a:pPr>
              <a:defRPr sz="3200"/>
            </a:pPr>
            <a:r>
              <a:t>How familiar are you with Spark?</a:t>
            </a:r>
          </a:p>
          <a:p>
            <a:pPr>
              <a:defRPr sz="3200"/>
            </a:pPr>
            <a:endParaRPr/>
          </a:p>
          <a:p>
            <a:pPr>
              <a:defRPr sz="3200"/>
            </a:pPr>
            <a:r>
              <a:t>How familiar are you with Hadoop?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419" name="Shape 419"/>
          <p:cNvSpPr/>
          <p:nvPr/>
        </p:nvSpPr>
        <p:spPr>
          <a:xfrm>
            <a:off x="6116637" y="1282699"/>
            <a:ext cx="3763964"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457200">
              <a:spcBef>
                <a:spcPts val="700"/>
              </a:spcBef>
              <a:defRPr sz="3200">
                <a:solidFill>
                  <a:srgbClr val="CBCBCB"/>
                </a:solidFill>
              </a:defRPr>
            </a:lvl1pPr>
          </a:lstStyle>
          <a:p>
            <a:r>
              <a:t>What is Spark?</a:t>
            </a:r>
          </a:p>
        </p:txBody>
      </p:sp>
      <p:sp>
        <p:nvSpPr>
          <p:cNvPr id="420" name="Shape 420"/>
          <p:cNvSpPr/>
          <p:nvPr/>
        </p:nvSpPr>
        <p:spPr>
          <a:xfrm>
            <a:off x="5561012" y="1962150"/>
            <a:ext cx="495935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457200">
              <a:spcBef>
                <a:spcPts val="600"/>
              </a:spcBef>
              <a:defRPr sz="2600">
                <a:solidFill>
                  <a:srgbClr val="4B4B4B"/>
                </a:solidFill>
              </a:defRPr>
            </a:pPr>
            <a:r>
              <a:t>Spark is an </a:t>
            </a:r>
            <a:r>
              <a:rPr b="1"/>
              <a:t>open</a:t>
            </a:r>
            <a:r>
              <a:t> source</a:t>
            </a:r>
            <a:endParaRPr sz="2000" b="1">
              <a:latin typeface="Arial"/>
              <a:ea typeface="Arial"/>
              <a:cs typeface="Arial"/>
              <a:sym typeface="Arial"/>
            </a:endParaRPr>
          </a:p>
          <a:p>
            <a:pPr algn="ctr" defTabSz="457200">
              <a:spcBef>
                <a:spcPts val="600"/>
              </a:spcBef>
              <a:defRPr sz="2600" b="1">
                <a:solidFill>
                  <a:srgbClr val="4B4B4B"/>
                </a:solidFill>
              </a:defRPr>
            </a:pPr>
            <a:r>
              <a:t>in-memory </a:t>
            </a:r>
            <a:endParaRPr sz="2000">
              <a:latin typeface="Arial"/>
              <a:ea typeface="Arial"/>
              <a:cs typeface="Arial"/>
              <a:sym typeface="Arial"/>
            </a:endParaRPr>
          </a:p>
          <a:p>
            <a:pPr algn="ctr" defTabSz="457200">
              <a:spcBef>
                <a:spcPts val="600"/>
              </a:spcBef>
              <a:defRPr sz="2600" b="1">
                <a:solidFill>
                  <a:srgbClr val="4B4B4B"/>
                </a:solidFill>
              </a:defRPr>
            </a:pPr>
            <a:r>
              <a:t>application</a:t>
            </a:r>
            <a:r>
              <a:rPr b="0"/>
              <a:t> framework for </a:t>
            </a:r>
            <a:endParaRPr sz="2000">
              <a:latin typeface="Arial"/>
              <a:ea typeface="Arial"/>
              <a:cs typeface="Arial"/>
              <a:sym typeface="Arial"/>
            </a:endParaRPr>
          </a:p>
          <a:p>
            <a:pPr algn="ctr" defTabSz="457200">
              <a:spcBef>
                <a:spcPts val="600"/>
              </a:spcBef>
              <a:defRPr sz="2600" b="1">
                <a:solidFill>
                  <a:srgbClr val="4B4B4B"/>
                </a:solidFill>
              </a:defRPr>
            </a:pPr>
            <a:r>
              <a:t>distributed</a:t>
            </a:r>
            <a:r>
              <a:rPr b="0"/>
              <a:t> data processing and</a:t>
            </a:r>
            <a:endParaRPr sz="2000">
              <a:latin typeface="Arial"/>
              <a:ea typeface="Arial"/>
              <a:cs typeface="Arial"/>
              <a:sym typeface="Arial"/>
            </a:endParaRPr>
          </a:p>
          <a:p>
            <a:pPr algn="ctr" defTabSz="457200">
              <a:spcBef>
                <a:spcPts val="600"/>
              </a:spcBef>
              <a:defRPr sz="2600">
                <a:solidFill>
                  <a:srgbClr val="4B4B4B"/>
                </a:solidFill>
              </a:defRPr>
            </a:pPr>
            <a:r>
              <a:t> </a:t>
            </a:r>
            <a:r>
              <a:rPr b="1"/>
              <a:t>iterative</a:t>
            </a:r>
            <a:r>
              <a:t> analysis </a:t>
            </a:r>
            <a:endParaRPr sz="2000" b="1">
              <a:latin typeface="Arial"/>
              <a:ea typeface="Arial"/>
              <a:cs typeface="Arial"/>
              <a:sym typeface="Arial"/>
            </a:endParaRPr>
          </a:p>
          <a:p>
            <a:pPr algn="ctr" defTabSz="457200">
              <a:spcBef>
                <a:spcPts val="600"/>
              </a:spcBef>
              <a:defRPr sz="2600">
                <a:solidFill>
                  <a:srgbClr val="4B4B4B"/>
                </a:solidFill>
              </a:defRPr>
            </a:pPr>
            <a:r>
              <a:t>on </a:t>
            </a:r>
            <a:r>
              <a:rPr b="1"/>
              <a:t>massive</a:t>
            </a:r>
            <a:r>
              <a:t> data volumes</a:t>
            </a:r>
          </a:p>
        </p:txBody>
      </p:sp>
      <p:pic>
        <p:nvPicPr>
          <p:cNvPr id="421" name="image20.png"/>
          <p:cNvPicPr>
            <a:picLocks noChangeAspect="1"/>
          </p:cNvPicPr>
          <p:nvPr/>
        </p:nvPicPr>
        <p:blipFill>
          <a:blip r:embed="rId3">
            <a:extLst/>
          </a:blip>
          <a:stretch>
            <a:fillRect/>
          </a:stretch>
        </p:blipFill>
        <p:spPr>
          <a:xfrm>
            <a:off x="2019300" y="2193925"/>
            <a:ext cx="3556000" cy="1851026"/>
          </a:xfrm>
          <a:prstGeom prst="rect">
            <a:avLst/>
          </a:prstGeom>
          <a:ln w="12700">
            <a:miter lim="400000"/>
          </a:ln>
        </p:spPr>
      </p:pic>
      <p:sp>
        <p:nvSpPr>
          <p:cNvPr id="422" name="Shape 422"/>
          <p:cNvSpPr/>
          <p:nvPr/>
        </p:nvSpPr>
        <p:spPr>
          <a:xfrm>
            <a:off x="3534073" y="5507039"/>
            <a:ext cx="4636488" cy="485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spcBef>
                <a:spcPts val="600"/>
              </a:spcBef>
              <a:defRPr sz="2600" b="1">
                <a:solidFill>
                  <a:srgbClr val="4B4B4B"/>
                </a:solidFill>
              </a:defRPr>
            </a:pPr>
            <a:r>
              <a:t>“</a:t>
            </a:r>
            <a:r>
              <a:rPr>
                <a:solidFill>
                  <a:srgbClr val="2DA4FF"/>
                </a:solidFill>
              </a:rPr>
              <a:t>Analytic Operating System</a:t>
            </a:r>
            <a:r>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427" name="Shape 427"/>
          <p:cNvSpPr>
            <a:spLocks noGrp="1"/>
          </p:cNvSpPr>
          <p:nvPr>
            <p:ph type="title"/>
          </p:nvPr>
        </p:nvSpPr>
        <p:spPr>
          <a:xfrm>
            <a:off x="220132" y="538162"/>
            <a:ext cx="11741155" cy="598490"/>
          </a:xfrm>
          <a:prstGeom prst="rect">
            <a:avLst/>
          </a:prstGeom>
        </p:spPr>
        <p:txBody>
          <a:bodyPr/>
          <a:lstStyle/>
          <a:p>
            <a:r>
              <a:t>IBM is All-in on Spark</a:t>
            </a:r>
          </a:p>
        </p:txBody>
      </p:sp>
      <p:grpSp>
        <p:nvGrpSpPr>
          <p:cNvPr id="432" name="Group 432"/>
          <p:cNvGrpSpPr/>
          <p:nvPr/>
        </p:nvGrpSpPr>
        <p:grpSpPr>
          <a:xfrm>
            <a:off x="4232276" y="844549"/>
            <a:ext cx="3698878" cy="3673481"/>
            <a:chOff x="0" y="0"/>
            <a:chExt cx="3698877" cy="3673480"/>
          </a:xfrm>
        </p:grpSpPr>
        <p:sp>
          <p:nvSpPr>
            <p:cNvPr id="428" name="Shape 428"/>
            <p:cNvSpPr/>
            <p:nvPr/>
          </p:nvSpPr>
          <p:spPr>
            <a:xfrm>
              <a:off x="-1" y="-1"/>
              <a:ext cx="3621092" cy="3673481"/>
            </a:xfrm>
            <a:prstGeom prst="ellipse">
              <a:avLst/>
            </a:prstGeom>
            <a:solidFill>
              <a:srgbClr val="FFFFFF"/>
            </a:solidFill>
            <a:ln w="50800" cap="flat">
              <a:solidFill>
                <a:srgbClr val="8AACE2"/>
              </a:solidFill>
              <a:prstDash val="solid"/>
              <a:round/>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sp>
          <p:nvSpPr>
            <p:cNvPr id="429" name="Shape 429"/>
            <p:cNvSpPr/>
            <p:nvPr/>
          </p:nvSpPr>
          <p:spPr>
            <a:xfrm>
              <a:off x="37002" y="1093577"/>
              <a:ext cx="3661876" cy="165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63" tIns="108863" rIns="108863" bIns="108863" numCol="1" anchor="t">
              <a:spAutoFit/>
            </a:bodyPr>
            <a:lstStyle/>
            <a:p>
              <a:pPr algn="ctr" defTabSz="1087437">
                <a:lnSpc>
                  <a:spcPct val="90000"/>
                </a:lnSpc>
                <a:spcBef>
                  <a:spcPts val="1600"/>
                </a:spcBef>
                <a:defRPr>
                  <a:latin typeface="HelvNeue for IBM Light"/>
                  <a:ea typeface="HelvNeue for IBM Light"/>
                  <a:cs typeface="HelvNeue for IBM Light"/>
                  <a:sym typeface="HelvNeue for IBM Light"/>
                </a:defRPr>
              </a:pPr>
              <a:r>
                <a:t>Launch Spark Technology Cluster (STC), 300 engineers</a:t>
              </a:r>
              <a:endParaRPr sz="2000" b="1"/>
            </a:p>
            <a:p>
              <a:pPr algn="ctr" defTabSz="1087437">
                <a:lnSpc>
                  <a:spcPct val="90000"/>
                </a:lnSpc>
                <a:spcBef>
                  <a:spcPts val="1600"/>
                </a:spcBef>
                <a:defRPr>
                  <a:latin typeface="HelvNeue for IBM Light"/>
                  <a:ea typeface="HelvNeue for IBM Light"/>
                  <a:cs typeface="HelvNeue for IBM Light"/>
                  <a:sym typeface="HelvNeue for IBM Light"/>
                </a:defRPr>
              </a:pPr>
              <a:r>
                <a:t>Open source SystemML</a:t>
              </a:r>
              <a:endParaRPr sz="2000" b="1"/>
            </a:p>
            <a:p>
              <a:pPr algn="ctr" defTabSz="1087437">
                <a:lnSpc>
                  <a:spcPct val="90000"/>
                </a:lnSpc>
                <a:spcBef>
                  <a:spcPts val="1600"/>
                </a:spcBef>
                <a:defRPr>
                  <a:latin typeface="HelvNeue for IBM Light"/>
                  <a:ea typeface="HelvNeue for IBM Light"/>
                  <a:cs typeface="HelvNeue for IBM Light"/>
                  <a:sym typeface="HelvNeue for IBM Light"/>
                </a:defRPr>
              </a:pPr>
              <a:r>
                <a:t>Partner with Databricks</a:t>
              </a:r>
            </a:p>
          </p:txBody>
        </p:sp>
        <p:sp>
          <p:nvSpPr>
            <p:cNvPr id="430" name="Shape 430"/>
            <p:cNvSpPr/>
            <p:nvPr/>
          </p:nvSpPr>
          <p:spPr>
            <a:xfrm>
              <a:off x="394273" y="522830"/>
              <a:ext cx="2885068" cy="396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000" b="1">
                  <a:solidFill>
                    <a:srgbClr val="5A5C5E"/>
                  </a:solidFill>
                  <a:latin typeface="HelvNeue for IBM Light"/>
                  <a:ea typeface="HelvNeue for IBM Light"/>
                  <a:cs typeface="HelvNeue for IBM Light"/>
                  <a:sym typeface="HelvNeue for IBM Light"/>
                </a:defRPr>
              </a:lvl1pPr>
            </a:lstStyle>
            <a:p>
              <a:r>
                <a:t>Contribute to the Core</a:t>
              </a:r>
            </a:p>
          </p:txBody>
        </p:sp>
        <p:sp>
          <p:nvSpPr>
            <p:cNvPr id="431" name="Shape 431"/>
            <p:cNvSpPr/>
            <p:nvPr/>
          </p:nvSpPr>
          <p:spPr>
            <a:xfrm>
              <a:off x="422275" y="981075"/>
              <a:ext cx="2895603" cy="2"/>
            </a:xfrm>
            <a:prstGeom prst="line">
              <a:avLst/>
            </a:prstGeom>
            <a:noFill/>
            <a:ln w="9525" cap="flat">
              <a:solidFill>
                <a:schemeClr val="accent2"/>
              </a:solidFill>
              <a:prstDash val="solid"/>
              <a:round/>
            </a:ln>
            <a:effectLst/>
          </p:spPr>
          <p:txBody>
            <a:bodyPr wrap="square" lIns="45718" tIns="45718" rIns="45718" bIns="45718" numCol="1" anchor="t">
              <a:noAutofit/>
            </a:bodyPr>
            <a:lstStyle/>
            <a:p>
              <a:endParaRPr/>
            </a:p>
          </p:txBody>
        </p:sp>
      </p:grpSp>
      <p:grpSp>
        <p:nvGrpSpPr>
          <p:cNvPr id="437" name="Group 437"/>
          <p:cNvGrpSpPr/>
          <p:nvPr/>
        </p:nvGrpSpPr>
        <p:grpSpPr>
          <a:xfrm>
            <a:off x="7000384" y="2995272"/>
            <a:ext cx="3675067" cy="3640139"/>
            <a:chOff x="0" y="0"/>
            <a:chExt cx="3675065" cy="3640137"/>
          </a:xfrm>
        </p:grpSpPr>
        <p:sp>
          <p:nvSpPr>
            <p:cNvPr id="433" name="Shape 433"/>
            <p:cNvSpPr/>
            <p:nvPr/>
          </p:nvSpPr>
          <p:spPr>
            <a:xfrm>
              <a:off x="553851" y="520452"/>
              <a:ext cx="2471870" cy="396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000" b="1">
                  <a:solidFill>
                    <a:srgbClr val="5A5C5E"/>
                  </a:solidFill>
                  <a:latin typeface="HelvNeue for IBM Light"/>
                  <a:ea typeface="HelvNeue for IBM Light"/>
                  <a:cs typeface="HelvNeue for IBM Light"/>
                  <a:sym typeface="HelvNeue for IBM Light"/>
                </a:defRPr>
              </a:lvl1pPr>
            </a:lstStyle>
            <a:p>
              <a:r>
                <a:t>Foster Community</a:t>
              </a:r>
            </a:p>
          </p:txBody>
        </p:sp>
        <p:sp>
          <p:nvSpPr>
            <p:cNvPr id="434" name="Shape 434"/>
            <p:cNvSpPr/>
            <p:nvPr/>
          </p:nvSpPr>
          <p:spPr>
            <a:xfrm>
              <a:off x="205988" y="1080781"/>
              <a:ext cx="3328567" cy="1706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63" tIns="108863" rIns="108863" bIns="108863" numCol="1" anchor="t">
              <a:spAutoFit/>
            </a:bodyPr>
            <a:lstStyle/>
            <a:p>
              <a:pPr algn="ctr" defTabSz="1087437">
                <a:lnSpc>
                  <a:spcPct val="90000"/>
                </a:lnSpc>
                <a:spcBef>
                  <a:spcPts val="1600"/>
                </a:spcBef>
                <a:defRPr>
                  <a:latin typeface="HelvNeue for IBM Light"/>
                  <a:ea typeface="HelvNeue for IBM Light"/>
                  <a:cs typeface="HelvNeue for IBM Light"/>
                  <a:sym typeface="HelvNeue for IBM Light"/>
                </a:defRPr>
              </a:pPr>
              <a:r>
                <a:t>Educate 1M+ data scientists and engineers via online courses</a:t>
              </a:r>
              <a:endParaRPr sz="2000" b="1"/>
            </a:p>
            <a:p>
              <a:pPr algn="ctr" defTabSz="1087437">
                <a:lnSpc>
                  <a:spcPct val="90000"/>
                </a:lnSpc>
                <a:spcBef>
                  <a:spcPts val="1600"/>
                </a:spcBef>
                <a:defRPr>
                  <a:latin typeface="HelvNeue for IBM Light"/>
                  <a:ea typeface="HelvNeue for IBM Light"/>
                  <a:cs typeface="HelvNeue for IBM Light"/>
                  <a:sym typeface="HelvNeue for IBM Light"/>
                </a:defRPr>
              </a:pPr>
              <a:r>
                <a:t>Sponsor AMPLab, creators and evangelists of Spark</a:t>
              </a:r>
            </a:p>
          </p:txBody>
        </p:sp>
        <p:sp>
          <p:nvSpPr>
            <p:cNvPr id="435" name="Shape 435"/>
            <p:cNvSpPr/>
            <p:nvPr/>
          </p:nvSpPr>
          <p:spPr>
            <a:xfrm>
              <a:off x="555625" y="938212"/>
              <a:ext cx="2543176" cy="2"/>
            </a:xfrm>
            <a:prstGeom prst="line">
              <a:avLst/>
            </a:prstGeom>
            <a:noFill/>
            <a:ln w="9525" cap="flat">
              <a:solidFill>
                <a:schemeClr val="accent2"/>
              </a:solidFill>
              <a:prstDash val="solid"/>
              <a:round/>
            </a:ln>
            <a:effectLst/>
          </p:spPr>
          <p:txBody>
            <a:bodyPr wrap="square" lIns="45718" tIns="45718" rIns="45718" bIns="45718" numCol="1" anchor="t">
              <a:noAutofit/>
            </a:bodyPr>
            <a:lstStyle/>
            <a:p>
              <a:endParaRPr/>
            </a:p>
          </p:txBody>
        </p:sp>
        <p:sp>
          <p:nvSpPr>
            <p:cNvPr id="436" name="Shape 436"/>
            <p:cNvSpPr/>
            <p:nvPr/>
          </p:nvSpPr>
          <p:spPr>
            <a:xfrm>
              <a:off x="-1" y="0"/>
              <a:ext cx="3675067" cy="3640139"/>
            </a:xfrm>
            <a:prstGeom prst="ellipse">
              <a:avLst/>
            </a:prstGeom>
            <a:noFill/>
            <a:ln w="50800" cap="flat">
              <a:solidFill>
                <a:srgbClr val="8AACE2"/>
              </a:solidFill>
              <a:prstDash val="solid"/>
              <a:round/>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grpSp>
      <p:grpSp>
        <p:nvGrpSpPr>
          <p:cNvPr id="442" name="Group 442"/>
          <p:cNvGrpSpPr/>
          <p:nvPr/>
        </p:nvGrpSpPr>
        <p:grpSpPr>
          <a:xfrm>
            <a:off x="1410192" y="2959099"/>
            <a:ext cx="3670302" cy="3676653"/>
            <a:chOff x="0" y="0"/>
            <a:chExt cx="3670301" cy="3676651"/>
          </a:xfrm>
        </p:grpSpPr>
        <p:sp>
          <p:nvSpPr>
            <p:cNvPr id="438" name="Shape 438"/>
            <p:cNvSpPr/>
            <p:nvPr/>
          </p:nvSpPr>
          <p:spPr>
            <a:xfrm>
              <a:off x="556963" y="520973"/>
              <a:ext cx="2631937" cy="396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000" b="1">
                  <a:solidFill>
                    <a:srgbClr val="5A5C5E"/>
                  </a:solidFill>
                  <a:latin typeface="HelvNeue for IBM Light"/>
                  <a:ea typeface="HelvNeue for IBM Light"/>
                  <a:cs typeface="HelvNeue for IBM Light"/>
                  <a:sym typeface="HelvNeue for IBM Light"/>
                </a:defRPr>
              </a:lvl1pPr>
            </a:lstStyle>
            <a:p>
              <a:r>
                <a:t>Infuse the Portfolio</a:t>
              </a:r>
            </a:p>
          </p:txBody>
        </p:sp>
        <p:sp>
          <p:nvSpPr>
            <p:cNvPr id="439" name="Shape 439"/>
            <p:cNvSpPr/>
            <p:nvPr/>
          </p:nvSpPr>
          <p:spPr>
            <a:xfrm>
              <a:off x="633412" y="936625"/>
              <a:ext cx="2466977" cy="2"/>
            </a:xfrm>
            <a:prstGeom prst="line">
              <a:avLst/>
            </a:prstGeom>
            <a:noFill/>
            <a:ln w="9525" cap="flat">
              <a:solidFill>
                <a:schemeClr val="accent2"/>
              </a:solidFill>
              <a:prstDash val="solid"/>
              <a:round/>
            </a:ln>
            <a:effectLst/>
          </p:spPr>
          <p:txBody>
            <a:bodyPr wrap="square" lIns="45718" tIns="45718" rIns="45718" bIns="45718" numCol="1" anchor="t">
              <a:noAutofit/>
            </a:bodyPr>
            <a:lstStyle/>
            <a:p>
              <a:endParaRPr/>
            </a:p>
          </p:txBody>
        </p:sp>
        <p:sp>
          <p:nvSpPr>
            <p:cNvPr id="440" name="Shape 440"/>
            <p:cNvSpPr/>
            <p:nvPr/>
          </p:nvSpPr>
          <p:spPr>
            <a:xfrm>
              <a:off x="138976" y="935186"/>
              <a:ext cx="3396320" cy="2412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63" tIns="108863" rIns="108863" bIns="108863" numCol="1" anchor="t">
              <a:spAutoFit/>
            </a:bodyPr>
            <a:lstStyle/>
            <a:p>
              <a:pPr algn="ctr" defTabSz="1087437">
                <a:lnSpc>
                  <a:spcPct val="90000"/>
                </a:lnSpc>
                <a:spcBef>
                  <a:spcPts val="1600"/>
                </a:spcBef>
                <a:defRPr>
                  <a:latin typeface="HelvNeue for IBM Light"/>
                  <a:ea typeface="HelvNeue for IBM Light"/>
                  <a:cs typeface="HelvNeue for IBM Light"/>
                  <a:sym typeface="HelvNeue for IBM Light"/>
                </a:defRPr>
              </a:pPr>
              <a:r>
                <a:t>Integrate Spark throughout portfolio</a:t>
              </a:r>
              <a:endParaRPr sz="2000" b="1"/>
            </a:p>
            <a:p>
              <a:pPr algn="ctr" defTabSz="1087437">
                <a:lnSpc>
                  <a:spcPct val="90000"/>
                </a:lnSpc>
                <a:spcBef>
                  <a:spcPts val="1600"/>
                </a:spcBef>
                <a:defRPr>
                  <a:latin typeface="HelvNeue for IBM Light"/>
                  <a:ea typeface="HelvNeue for IBM Light"/>
                  <a:cs typeface="HelvNeue for IBM Light"/>
                  <a:sym typeface="HelvNeue for IBM Light"/>
                </a:defRPr>
              </a:pPr>
              <a:r>
                <a:t>3,500 employees working on Spark-related topics</a:t>
              </a:r>
              <a:endParaRPr sz="2000" b="1"/>
            </a:p>
            <a:p>
              <a:pPr algn="ctr" defTabSz="1087437">
                <a:lnSpc>
                  <a:spcPct val="90000"/>
                </a:lnSpc>
                <a:spcBef>
                  <a:spcPts val="1600"/>
                </a:spcBef>
                <a:defRPr>
                  <a:latin typeface="HelvNeue for IBM Light"/>
                  <a:ea typeface="HelvNeue for IBM Light"/>
                  <a:cs typeface="HelvNeue for IBM Light"/>
                  <a:sym typeface="HelvNeue for IBM Light"/>
                </a:defRPr>
              </a:pPr>
              <a:r>
                <a:t>Spark however customers want it – standalone, platform or products</a:t>
              </a:r>
            </a:p>
          </p:txBody>
        </p:sp>
        <p:sp>
          <p:nvSpPr>
            <p:cNvPr id="441" name="Shape 441"/>
            <p:cNvSpPr/>
            <p:nvPr/>
          </p:nvSpPr>
          <p:spPr>
            <a:xfrm>
              <a:off x="0" y="-1"/>
              <a:ext cx="3670302" cy="3676653"/>
            </a:xfrm>
            <a:prstGeom prst="ellipse">
              <a:avLst/>
            </a:prstGeom>
            <a:noFill/>
            <a:ln w="50800" cap="flat">
              <a:solidFill>
                <a:srgbClr val="8AACE2"/>
              </a:solidFill>
              <a:prstDash val="solid"/>
              <a:round/>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grpSp>
      <p:grpSp>
        <p:nvGrpSpPr>
          <p:cNvPr id="447" name="Group 447"/>
          <p:cNvGrpSpPr/>
          <p:nvPr/>
        </p:nvGrpSpPr>
        <p:grpSpPr>
          <a:xfrm>
            <a:off x="8549150" y="565148"/>
            <a:ext cx="3403197" cy="2070747"/>
            <a:chOff x="0" y="0"/>
            <a:chExt cx="3403195" cy="2070745"/>
          </a:xfrm>
        </p:grpSpPr>
        <p:grpSp>
          <p:nvGrpSpPr>
            <p:cNvPr id="445" name="Group 445"/>
            <p:cNvGrpSpPr/>
            <p:nvPr/>
          </p:nvGrpSpPr>
          <p:grpSpPr>
            <a:xfrm>
              <a:off x="0" y="-1"/>
              <a:ext cx="2806704" cy="1360031"/>
              <a:chOff x="0" y="0"/>
              <a:chExt cx="2806703" cy="1360029"/>
            </a:xfrm>
          </p:grpSpPr>
          <p:sp>
            <p:nvSpPr>
              <p:cNvPr id="443" name="Shape 443"/>
              <p:cNvSpPr/>
              <p:nvPr/>
            </p:nvSpPr>
            <p:spPr>
              <a:xfrm>
                <a:off x="-1" y="0"/>
                <a:ext cx="2806705" cy="1360030"/>
              </a:xfrm>
              <a:custGeom>
                <a:avLst/>
                <a:gdLst/>
                <a:ahLst/>
                <a:cxnLst>
                  <a:cxn ang="0">
                    <a:pos x="wd2" y="hd2"/>
                  </a:cxn>
                  <a:cxn ang="5400000">
                    <a:pos x="wd2" y="hd2"/>
                  </a:cxn>
                  <a:cxn ang="10800000">
                    <a:pos x="wd2" y="hd2"/>
                  </a:cxn>
                  <a:cxn ang="16200000">
                    <a:pos x="wd2" y="hd2"/>
                  </a:cxn>
                </a:cxnLst>
                <a:rect l="0" t="0" r="r" b="b"/>
                <a:pathLst>
                  <a:path w="21600" h="21600" extrusionOk="0">
                    <a:moveTo>
                      <a:pt x="0" y="3248"/>
                    </a:moveTo>
                    <a:cubicBezTo>
                      <a:pt x="0" y="1454"/>
                      <a:pt x="705" y="0"/>
                      <a:pt x="1574" y="0"/>
                    </a:cubicBezTo>
                    <a:lnTo>
                      <a:pt x="20026" y="0"/>
                    </a:lnTo>
                    <a:cubicBezTo>
                      <a:pt x="20895" y="0"/>
                      <a:pt x="21600" y="1454"/>
                      <a:pt x="21600" y="3248"/>
                    </a:cubicBezTo>
                    <a:lnTo>
                      <a:pt x="21600" y="16241"/>
                    </a:lnTo>
                    <a:cubicBezTo>
                      <a:pt x="21600" y="18035"/>
                      <a:pt x="20895" y="19489"/>
                      <a:pt x="20026" y="19489"/>
                    </a:cubicBezTo>
                    <a:lnTo>
                      <a:pt x="18000" y="19489"/>
                    </a:lnTo>
                    <a:lnTo>
                      <a:pt x="15809" y="21600"/>
                    </a:lnTo>
                    <a:lnTo>
                      <a:pt x="12600" y="19489"/>
                    </a:lnTo>
                    <a:lnTo>
                      <a:pt x="1574" y="19489"/>
                    </a:lnTo>
                    <a:cubicBezTo>
                      <a:pt x="705" y="19489"/>
                      <a:pt x="0" y="18035"/>
                      <a:pt x="0" y="16241"/>
                    </a:cubicBezTo>
                    <a:lnTo>
                      <a:pt x="0" y="11369"/>
                    </a:lnTo>
                    <a:close/>
                  </a:path>
                </a:pathLst>
              </a:custGeom>
              <a:solidFill>
                <a:srgbClr val="D9D9D9"/>
              </a:solidFill>
              <a:ln w="12700" cap="flat">
                <a:noFill/>
                <a:miter lim="400000"/>
              </a:ln>
              <a:effectLst>
                <a:outerShdw blurRad="38100" dist="23000" dir="5400000" rotWithShape="0">
                  <a:srgbClr val="000000">
                    <a:alpha val="34998"/>
                  </a:srgbClr>
                </a:outerShdw>
              </a:effectLst>
            </p:spPr>
            <p:txBody>
              <a:bodyPr wrap="square" lIns="45718" tIns="45718" rIns="45718" bIns="45718" numCol="1" anchor="ctr">
                <a:noAutofit/>
              </a:bodyPr>
              <a:lstStyle/>
              <a:p>
                <a:pPr algn="ctr">
                  <a:defRPr>
                    <a:latin typeface="Arial"/>
                    <a:ea typeface="Arial"/>
                    <a:cs typeface="Arial"/>
                    <a:sym typeface="Arial"/>
                  </a:defRPr>
                </a:pPr>
                <a:endParaRPr/>
              </a:p>
            </p:txBody>
          </p:sp>
          <p:sp>
            <p:nvSpPr>
              <p:cNvPr id="444" name="Shape 444"/>
              <p:cNvSpPr/>
              <p:nvPr/>
            </p:nvSpPr>
            <p:spPr>
              <a:xfrm>
                <a:off x="59902" y="148749"/>
                <a:ext cx="2686898"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r>
                  <a:t>"It's like Spark just got blessed by the enterprise rabbi."</a:t>
                </a:r>
              </a:p>
            </p:txBody>
          </p:sp>
        </p:grpSp>
        <p:sp>
          <p:nvSpPr>
            <p:cNvPr id="446" name="Shape 446"/>
            <p:cNvSpPr/>
            <p:nvPr/>
          </p:nvSpPr>
          <p:spPr>
            <a:xfrm>
              <a:off x="838122" y="1369707"/>
              <a:ext cx="2565074" cy="701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sz="1400">
                  <a:latin typeface="+mj-lt"/>
                  <a:ea typeface="+mj-ea"/>
                  <a:cs typeface="+mj-cs"/>
                  <a:sym typeface="Calibri"/>
                </a:defRPr>
              </a:pPr>
              <a:r>
                <a:t>Ben Horowitz,</a:t>
              </a:r>
              <a:endParaRPr sz="2000" b="1"/>
            </a:p>
            <a:p>
              <a:pPr>
                <a:defRPr sz="1400">
                  <a:latin typeface="+mj-lt"/>
                  <a:ea typeface="+mj-ea"/>
                  <a:cs typeface="+mj-cs"/>
                  <a:sym typeface="Calibri"/>
                </a:defRPr>
              </a:pPr>
              <a:r>
                <a:t>Cofounder of Venture Capital </a:t>
              </a:r>
              <a:endParaRPr sz="2000" b="1"/>
            </a:p>
            <a:p>
              <a:pPr>
                <a:defRPr sz="1400">
                  <a:latin typeface="+mj-lt"/>
                  <a:ea typeface="+mj-ea"/>
                  <a:cs typeface="+mj-cs"/>
                  <a:sym typeface="Calibri"/>
                </a:defRPr>
              </a:pPr>
              <a:r>
                <a:t>firm Andreessen Horowitz</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452" name="Shape 452"/>
          <p:cNvSpPr>
            <a:spLocks noGrp="1"/>
          </p:cNvSpPr>
          <p:nvPr>
            <p:ph type="title"/>
          </p:nvPr>
        </p:nvSpPr>
        <p:spPr>
          <a:xfrm>
            <a:off x="220132" y="538162"/>
            <a:ext cx="11741155" cy="598490"/>
          </a:xfrm>
          <a:prstGeom prst="rect">
            <a:avLst/>
          </a:prstGeom>
        </p:spPr>
        <p:txBody>
          <a:bodyPr/>
          <a:lstStyle/>
          <a:p>
            <a:r>
              <a:t>Contribute to the Core: Spark Technology Center</a:t>
            </a:r>
          </a:p>
        </p:txBody>
      </p:sp>
      <p:pic>
        <p:nvPicPr>
          <p:cNvPr id="453" name="image21.jpeg" descr="http://spark.tc/content/images/2016/07/stc-team.jpg"/>
          <p:cNvPicPr>
            <a:picLocks noChangeAspect="1"/>
          </p:cNvPicPr>
          <p:nvPr/>
        </p:nvPicPr>
        <p:blipFill>
          <a:blip r:embed="rId3">
            <a:extLst/>
          </a:blip>
          <a:stretch>
            <a:fillRect/>
          </a:stretch>
        </p:blipFill>
        <p:spPr>
          <a:xfrm>
            <a:off x="0" y="1016000"/>
            <a:ext cx="12192000" cy="58420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sldNum" sz="quarter" idx="4294967295"/>
          </p:nvPr>
        </p:nvSpPr>
        <p:spPr>
          <a:xfrm>
            <a:off x="220132" y="6654799"/>
            <a:ext cx="161280" cy="20305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458" name="Shape 458"/>
          <p:cNvSpPr>
            <a:spLocks noGrp="1"/>
          </p:cNvSpPr>
          <p:nvPr>
            <p:ph type="title"/>
          </p:nvPr>
        </p:nvSpPr>
        <p:spPr>
          <a:xfrm>
            <a:off x="220132" y="538162"/>
            <a:ext cx="11741155" cy="598490"/>
          </a:xfrm>
          <a:prstGeom prst="rect">
            <a:avLst/>
          </a:prstGeom>
        </p:spPr>
        <p:txBody>
          <a:bodyPr/>
          <a:lstStyle/>
          <a:p>
            <a:r>
              <a:t>Contribute to the Core: Actual Code!</a:t>
            </a:r>
          </a:p>
        </p:txBody>
      </p:sp>
      <p:pic>
        <p:nvPicPr>
          <p:cNvPr id="459" name="image22.jpeg"/>
          <p:cNvPicPr>
            <a:picLocks noChangeAspect="1"/>
          </p:cNvPicPr>
          <p:nvPr/>
        </p:nvPicPr>
        <p:blipFill>
          <a:blip r:embed="rId3">
            <a:extLst/>
          </a:blip>
          <a:stretch>
            <a:fillRect/>
          </a:stretch>
        </p:blipFill>
        <p:spPr>
          <a:xfrm>
            <a:off x="1181100" y="1136650"/>
            <a:ext cx="8926818" cy="531534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1_IMAZ_Template_2013-Aug-2">
  <a:themeElements>
    <a:clrScheme name="1_IMAZ_Template_2013-Aug-2">
      <a:dk1>
        <a:srgbClr val="000000"/>
      </a:dk1>
      <a:lt1>
        <a:srgbClr val="FFFFFF"/>
      </a:lt1>
      <a:dk2>
        <a:srgbClr val="A7A7A7"/>
      </a:dk2>
      <a:lt2>
        <a:srgbClr val="535353"/>
      </a:lt2>
      <a:accent1>
        <a:srgbClr val="1088DA"/>
      </a:accent1>
      <a:accent2>
        <a:srgbClr val="005BA0"/>
      </a:accent2>
      <a:accent3>
        <a:srgbClr val="8F8F8F"/>
      </a:accent3>
      <a:accent4>
        <a:srgbClr val="707070"/>
      </a:accent4>
      <a:accent5>
        <a:srgbClr val="AAC3EA"/>
      </a:accent5>
      <a:accent6>
        <a:srgbClr val="005291"/>
      </a:accent6>
      <a:hlink>
        <a:srgbClr val="0000FF"/>
      </a:hlink>
      <a:folHlink>
        <a:srgbClr val="FF00FF"/>
      </a:folHlink>
    </a:clrScheme>
    <a:fontScheme name="1_IMAZ_Template_2013-Aug-2">
      <a:majorFont>
        <a:latin typeface="Calibri"/>
        <a:ea typeface="Calibri"/>
        <a:cs typeface="Calibri"/>
      </a:majorFont>
      <a:minorFont>
        <a:latin typeface="Helvetica"/>
        <a:ea typeface="Helvetica"/>
        <a:cs typeface="Helvetica"/>
      </a:minorFont>
    </a:fontScheme>
    <a:fmtScheme name="1_IMAZ_Template_2013-Aug-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MAZ_Template_2013-Aug-2">
  <a:themeElements>
    <a:clrScheme name="1_IMAZ_Template_2013-Aug-2">
      <a:dk1>
        <a:srgbClr val="000000"/>
      </a:dk1>
      <a:lt1>
        <a:srgbClr val="FFFFFF"/>
      </a:lt1>
      <a:dk2>
        <a:srgbClr val="A7A7A7"/>
      </a:dk2>
      <a:lt2>
        <a:srgbClr val="535353"/>
      </a:lt2>
      <a:accent1>
        <a:srgbClr val="1088DA"/>
      </a:accent1>
      <a:accent2>
        <a:srgbClr val="005BA0"/>
      </a:accent2>
      <a:accent3>
        <a:srgbClr val="8F8F8F"/>
      </a:accent3>
      <a:accent4>
        <a:srgbClr val="707070"/>
      </a:accent4>
      <a:accent5>
        <a:srgbClr val="AAC3EA"/>
      </a:accent5>
      <a:accent6>
        <a:srgbClr val="005291"/>
      </a:accent6>
      <a:hlink>
        <a:srgbClr val="0000FF"/>
      </a:hlink>
      <a:folHlink>
        <a:srgbClr val="FF00FF"/>
      </a:folHlink>
    </a:clrScheme>
    <a:fontScheme name="1_IMAZ_Template_2013-Aug-2">
      <a:majorFont>
        <a:latin typeface="Calibri"/>
        <a:ea typeface="Calibri"/>
        <a:cs typeface="Calibri"/>
      </a:majorFont>
      <a:minorFont>
        <a:latin typeface="Helvetica"/>
        <a:ea typeface="Helvetica"/>
        <a:cs typeface="Helvetica"/>
      </a:minorFont>
    </a:fontScheme>
    <a:fmtScheme name="1_IMAZ_Template_2013-Aug-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2819</Words>
  <Application>Microsoft Macintosh PowerPoint</Application>
  <PresentationFormat>Widescreen</PresentationFormat>
  <Paragraphs>660</Paragraphs>
  <Slides>45</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Courier New</vt:lpstr>
      <vt:lpstr>Franklin Gothic Medium</vt:lpstr>
      <vt:lpstr>Helvetica</vt:lpstr>
      <vt:lpstr>Helvetica Neue</vt:lpstr>
      <vt:lpstr>Helvetica Neue Thin</vt:lpstr>
      <vt:lpstr>HelvNeue for IBM Light</vt:lpstr>
      <vt:lpstr>Times New Roman</vt:lpstr>
      <vt:lpstr>Wingdings</vt:lpstr>
      <vt:lpstr>1_IMAZ_Template_2013-Aug-2</vt:lpstr>
      <vt:lpstr>    </vt:lpstr>
      <vt:lpstr>Agenda</vt:lpstr>
      <vt:lpstr>Objectives</vt:lpstr>
      <vt:lpstr>Introductions: Instructor</vt:lpstr>
      <vt:lpstr>Introductions: Attendees</vt:lpstr>
      <vt:lpstr>PowerPoint Presentation</vt:lpstr>
      <vt:lpstr>IBM is All-in on Spark</vt:lpstr>
      <vt:lpstr>Contribute to the Core: Spark Technology Center</vt:lpstr>
      <vt:lpstr>Contribute to the Core: Actual Code!</vt:lpstr>
      <vt:lpstr>Infuse the Portfolio</vt:lpstr>
      <vt:lpstr>Foster the Community: Big Data University</vt:lpstr>
      <vt:lpstr>Foster the Community: Data Science Experience</vt:lpstr>
      <vt:lpstr>Foster the Community: Bluemix</vt:lpstr>
      <vt:lpstr>Apache Spark Use Cases</vt:lpstr>
      <vt:lpstr>Use Case: SolutionInc</vt:lpstr>
      <vt:lpstr>Use Case: Sensitel</vt:lpstr>
      <vt:lpstr>What is Apache Spark?</vt:lpstr>
      <vt:lpstr>Introducing Apache Spark</vt:lpstr>
      <vt:lpstr>Spark and the Key Libraries</vt:lpstr>
      <vt:lpstr>Why Spark? Performance</vt:lpstr>
      <vt:lpstr>Why Spark? Productive</vt:lpstr>
      <vt:lpstr>Why Spark? Community</vt:lpstr>
      <vt:lpstr>Why Spark? Ease of Use</vt:lpstr>
      <vt:lpstr>What Spark Is Not</vt:lpstr>
      <vt:lpstr>Apache Spark Programming</vt:lpstr>
      <vt:lpstr>Spark Programming Languages</vt:lpstr>
      <vt:lpstr>Functional Programming</vt:lpstr>
      <vt:lpstr>Resilient Distributed Dataset (RDD)</vt:lpstr>
      <vt:lpstr>Dataframes</vt:lpstr>
      <vt:lpstr>More about RDDs and DFs</vt:lpstr>
      <vt:lpstr>Apache Spark Code Execution</vt:lpstr>
      <vt:lpstr>Directed Acyclic Graph - DAG</vt:lpstr>
      <vt:lpstr>Sample Code</vt:lpstr>
      <vt:lpstr>Apache Spark Under the hood!</vt:lpstr>
      <vt:lpstr>Spark Application Architecture</vt:lpstr>
      <vt:lpstr>Showing multiple applications</vt:lpstr>
      <vt:lpstr>Apache Spark Libraries</vt:lpstr>
      <vt:lpstr>SparkSQL</vt:lpstr>
      <vt:lpstr>Spark Streaming</vt:lpstr>
      <vt:lpstr>Spark MLlib</vt:lpstr>
      <vt:lpstr>Spark GraphX</vt:lpstr>
      <vt:lpstr>Apache Further Resources</vt:lpstr>
      <vt:lpstr>Additional Resources</vt:lpstr>
      <vt:lpstr>Intro to lab</vt:lpstr>
      <vt:lpstr>Links to Material</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Gerry CHATTMAN</cp:lastModifiedBy>
  <cp:revision>1</cp:revision>
  <dcterms:modified xsi:type="dcterms:W3CDTF">2017-02-16T12:39:27Z</dcterms:modified>
</cp:coreProperties>
</file>